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D67FC-BB2A-4A59-B8D7-3834687DE5E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38B13-CD75-4CD9-ADEA-40D98BC31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8B13-CD75-4CD9-ADEA-40D98BC3102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44-10FD-481E-A650-62373B120880}" type="datetimeFigureOut">
              <a:rPr lang="ru-RU" smtClean="0"/>
              <a:pPr/>
              <a:t>08.09.2010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9EF1-2529-4FC8-8F40-4D02AAE1D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alpina.ru/book/482/list/#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pina.ru/book/765/list/#list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alpina.ru/book/505/list/#lis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556376" cy="4464496"/>
          </a:xfrm>
        </p:spPr>
        <p:txBody>
          <a:bodyPr>
            <a:noAutofit/>
          </a:bodyPr>
          <a:lstStyle/>
          <a:p>
            <a:pPr algn="l"/>
            <a:r>
              <a:rPr lang="ru-RU" sz="5800" b="1" dirty="0" smtClean="0"/>
              <a:t>Как повысить качество управленческих </a:t>
            </a:r>
            <a:r>
              <a:rPr lang="ru-RU" sz="5800" b="1" dirty="0" smtClean="0"/>
              <a:t>решений</a:t>
            </a:r>
            <a:r>
              <a:rPr lang="ru-RU" sz="5800" b="1" smtClean="0"/>
              <a:t/>
            </a:r>
            <a:br>
              <a:rPr lang="ru-RU" sz="5800" b="1" smtClean="0"/>
            </a:br>
            <a:r>
              <a:rPr lang="ru-RU" sz="5800" b="1" smtClean="0"/>
              <a:t/>
            </a:r>
            <a:br>
              <a:rPr lang="ru-RU" sz="5800" b="1" smtClean="0"/>
            </a:br>
            <a:r>
              <a:rPr lang="ru-RU" sz="4000" i="1" smtClean="0"/>
              <a:t>Сергей </a:t>
            </a:r>
            <a:r>
              <a:rPr lang="ru-RU" sz="4000" i="1" dirty="0" smtClean="0"/>
              <a:t>Багузин</a:t>
            </a:r>
            <a:endParaRPr lang="ru-RU" sz="5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Отсутствие управленческого воздействия, когда оно необходимо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Пример – число уволившихся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Процесс был стабилен с января 2009 по февраль 2010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С марта 2010 появились особые причины, приведшие к выходу показателя за контрольные границы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Требуется найти причину и осуществить управленческое воздействие, чтобы вернуть ситуацию к управляемому состоянию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1296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типичная ошибка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Отклонение параметра процесса </a:t>
            </a:r>
            <a:br>
              <a:rPr lang="ru-RU" dirty="0" smtClean="0"/>
            </a:br>
            <a:r>
              <a:rPr lang="ru-RU" dirty="0" smtClean="0"/>
              <a:t>не воспринимается как критически важное, и вместо принятия мер, менеджмент продолжает наблюдать за процессом.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Вариации и 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400" dirty="0" smtClean="0"/>
              <a:t>Всем процессам свойственны вариации</a:t>
            </a:r>
          </a:p>
          <a:p>
            <a:pPr>
              <a:lnSpc>
                <a:spcPct val="85000"/>
              </a:lnSpc>
            </a:pPr>
            <a:r>
              <a:rPr lang="ru-RU" sz="2400" dirty="0" smtClean="0"/>
              <a:t>Вариации могут быть обусловлены естественными и особыми причинами</a:t>
            </a:r>
          </a:p>
          <a:p>
            <a:pPr>
              <a:lnSpc>
                <a:spcPct val="85000"/>
              </a:lnSpc>
            </a:pPr>
            <a:r>
              <a:rPr lang="ru-RU" sz="2400" dirty="0" smtClean="0"/>
              <a:t>Для определения типа причины вариации используются контрольные карты </a:t>
            </a:r>
            <a:r>
              <a:rPr lang="ru-RU" sz="2400" dirty="0" err="1" smtClean="0"/>
              <a:t>Шухарта</a:t>
            </a:r>
            <a:endParaRPr lang="ru-RU" sz="2400" dirty="0" smtClean="0"/>
          </a:p>
          <a:p>
            <a:pPr>
              <a:lnSpc>
                <a:spcPct val="85000"/>
              </a:lnSpc>
            </a:pPr>
            <a:r>
              <a:rPr lang="ru-RU" sz="2400" dirty="0" smtClean="0"/>
              <a:t>Пока показатель находится в пределах контрольных границ, процесс статистически управляем, вариации обусловлены естественными причинами, управленческое воздействие в ответ на конкретную вариацию может только навредить</a:t>
            </a:r>
          </a:p>
          <a:p>
            <a:pPr>
              <a:lnSpc>
                <a:spcPct val="85000"/>
              </a:lnSpc>
            </a:pPr>
            <a:r>
              <a:rPr lang="ru-RU" sz="2400" dirty="0" smtClean="0"/>
              <a:t>Если показатель выходит за контрольные границы, процесс перестает быть статистически управляемым, вариации обусловлены особыми причинами, требуется управленческое воздействие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</a:pPr>
            <a:r>
              <a:rPr lang="ru-RU" dirty="0" smtClean="0"/>
              <a:t>Необходимо собирать информацию по критически важным процессам</a:t>
            </a:r>
          </a:p>
          <a:p>
            <a:pPr>
              <a:lnSpc>
                <a:spcPct val="105000"/>
              </a:lnSpc>
            </a:pPr>
            <a:r>
              <a:rPr lang="ru-RU" dirty="0" smtClean="0"/>
              <a:t>Строить контрольные карты</a:t>
            </a:r>
          </a:p>
          <a:p>
            <a:pPr>
              <a:lnSpc>
                <a:spcPct val="105000"/>
              </a:lnSpc>
            </a:pPr>
            <a:r>
              <a:rPr lang="ru-RU" dirty="0" smtClean="0"/>
              <a:t>Рассчитывать контрольные границы, чтобы отличать естественные и особые причины вариаций</a:t>
            </a:r>
          </a:p>
          <a:p>
            <a:pPr>
              <a:lnSpc>
                <a:spcPct val="105000"/>
              </a:lnSpc>
            </a:pPr>
            <a:r>
              <a:rPr lang="ru-RU" dirty="0" smtClean="0"/>
              <a:t>Выявлять и устранять особые причины вариаций</a:t>
            </a:r>
          </a:p>
          <a:p>
            <a:pPr>
              <a:lnSpc>
                <a:spcPct val="105000"/>
              </a:lnSpc>
            </a:pPr>
            <a:r>
              <a:rPr lang="ru-RU" dirty="0" smtClean="0"/>
              <a:t>Совершенствовать статистически управляемые процессы, чтобы уменьшать вариации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Эдвардс </a:t>
            </a:r>
            <a:r>
              <a:rPr lang="ru-RU" sz="2400" i="1" dirty="0" err="1" smtClean="0"/>
              <a:t>Деминг</a:t>
            </a:r>
            <a:r>
              <a:rPr lang="ru-RU" sz="2400" i="1" dirty="0" smtClean="0"/>
              <a:t> «</a:t>
            </a:r>
            <a:r>
              <a:rPr lang="ru-RU" sz="2400" dirty="0" smtClean="0"/>
              <a:t>Выход из кризиса:</a:t>
            </a:r>
            <a:br>
              <a:rPr lang="ru-RU" sz="2400" dirty="0" smtClean="0"/>
            </a:br>
            <a:r>
              <a:rPr lang="ru-RU" sz="2400" dirty="0" smtClean="0"/>
              <a:t>Новая парадигма управления людьми, </a:t>
            </a:r>
            <a:br>
              <a:rPr lang="ru-RU" sz="2400" dirty="0" smtClean="0"/>
            </a:br>
            <a:r>
              <a:rPr lang="ru-RU" sz="2400" dirty="0" smtClean="0"/>
              <a:t>системами и процессами»</a:t>
            </a:r>
          </a:p>
          <a:p>
            <a:endParaRPr lang="ru-RU" sz="2400" dirty="0"/>
          </a:p>
          <a:p>
            <a:r>
              <a:rPr lang="ru-RU" sz="2400" i="1" dirty="0" smtClean="0"/>
              <a:t>Генри Р. Нив </a:t>
            </a:r>
            <a:r>
              <a:rPr lang="ru-RU" sz="2400" dirty="0" smtClean="0"/>
              <a:t>«Организация как система: </a:t>
            </a:r>
            <a:br>
              <a:rPr lang="ru-RU" sz="2400" dirty="0" smtClean="0"/>
            </a:br>
            <a:r>
              <a:rPr lang="ru-RU" sz="2400" dirty="0" smtClean="0"/>
              <a:t>Принципы построения устойчивого бизнеса </a:t>
            </a:r>
            <a:br>
              <a:rPr lang="ru-RU" sz="2400" dirty="0" smtClean="0"/>
            </a:br>
            <a:r>
              <a:rPr lang="ru-RU" sz="2400" dirty="0" smtClean="0"/>
              <a:t>Эдвардса </a:t>
            </a:r>
            <a:r>
              <a:rPr lang="ru-RU" sz="2400" dirty="0" err="1" smtClean="0"/>
              <a:t>Деминга</a:t>
            </a:r>
            <a:r>
              <a:rPr lang="ru-RU" sz="2400" dirty="0" smtClean="0"/>
              <a:t>»</a:t>
            </a:r>
          </a:p>
          <a:p>
            <a:endParaRPr lang="ru-RU" sz="2400" dirty="0"/>
          </a:p>
          <a:p>
            <a:r>
              <a:rPr lang="ru-RU" sz="2400" i="1" dirty="0" smtClean="0"/>
              <a:t>Д. </a:t>
            </a:r>
            <a:r>
              <a:rPr lang="ru-RU" sz="2400" i="1" dirty="0" err="1" smtClean="0"/>
              <a:t>Уилер</a:t>
            </a:r>
            <a:r>
              <a:rPr lang="ru-RU" sz="2400" i="1" dirty="0" smtClean="0"/>
              <a:t>, Д. </a:t>
            </a:r>
            <a:r>
              <a:rPr lang="ru-RU" sz="2400" i="1" dirty="0" err="1" smtClean="0"/>
              <a:t>Чамберс</a:t>
            </a:r>
            <a:r>
              <a:rPr lang="ru-RU" sz="2400" i="1" dirty="0" smtClean="0"/>
              <a:t> </a:t>
            </a:r>
            <a:r>
              <a:rPr lang="ru-RU" sz="2400" dirty="0" smtClean="0"/>
              <a:t>«Статистическое </a:t>
            </a:r>
            <a:br>
              <a:rPr lang="ru-RU" sz="2400" dirty="0" smtClean="0"/>
            </a:br>
            <a:r>
              <a:rPr lang="ru-RU" sz="2400" dirty="0" smtClean="0"/>
              <a:t>управление процессами: Оптимизация бизнеса </a:t>
            </a:r>
            <a:br>
              <a:rPr lang="ru-RU" sz="2400" dirty="0" smtClean="0"/>
            </a:br>
            <a:r>
              <a:rPr lang="ru-RU" sz="2400" dirty="0" smtClean="0"/>
              <a:t>с использованием контрольных карт </a:t>
            </a:r>
            <a:r>
              <a:rPr lang="ru-RU" sz="2400" dirty="0" err="1" smtClean="0"/>
              <a:t>Шухарта</a:t>
            </a:r>
            <a:r>
              <a:rPr lang="ru-RU" sz="2400" dirty="0" smtClean="0"/>
              <a:t>»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" name="Рисунок 3" descr="Выход из кризиса: Новая парадигма управления людьми, системами и процессами (2-е издание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556791"/>
            <a:ext cx="936104" cy="147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рганизация как система: Принципы построения устойчивого бизнеса Эдвардса Деминг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068960"/>
            <a:ext cx="936104" cy="146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татистическое управление процессами: Оптимизация бизнеса с использованием контрольных карт Шухарта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3" y="4653136"/>
            <a:ext cx="936104" cy="146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r">
              <a:buNone/>
            </a:pPr>
            <a:r>
              <a:rPr lang="ru-RU" sz="6000" i="1" dirty="0" smtClean="0"/>
              <a:t>«Знаниям нет замены»</a:t>
            </a:r>
            <a:endParaRPr lang="ru-RU" sz="4400" i="1" dirty="0" smtClean="0"/>
          </a:p>
          <a:p>
            <a:pPr algn="r">
              <a:buNone/>
            </a:pPr>
            <a:r>
              <a:rPr lang="ru-RU" sz="4000" dirty="0" smtClean="0"/>
              <a:t>Эдвардс </a:t>
            </a:r>
            <a:r>
              <a:rPr lang="ru-RU" sz="4000" dirty="0" err="1" smtClean="0"/>
              <a:t>Деминг</a:t>
            </a:r>
            <a:endParaRPr lang="ru-RU" sz="4000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Повестка дня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ru-RU" sz="3800" dirty="0" smtClean="0"/>
              <a:t>Цель презентации – дать новые знания и показать, их пользу на практических примерах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ru-RU" sz="3800" dirty="0" smtClean="0"/>
              <a:t>«Отцы» японского чуда: </a:t>
            </a:r>
            <a:br>
              <a:rPr lang="ru-RU" sz="3800" dirty="0" smtClean="0"/>
            </a:br>
            <a:r>
              <a:rPr lang="ru-RU" sz="3800" dirty="0" err="1" smtClean="0"/>
              <a:t>Шухарт</a:t>
            </a:r>
            <a:r>
              <a:rPr lang="ru-RU" sz="3800" dirty="0" smtClean="0"/>
              <a:t> и </a:t>
            </a:r>
            <a:r>
              <a:rPr lang="ru-RU" sz="3800" dirty="0" err="1" smtClean="0"/>
              <a:t>Деминг</a:t>
            </a:r>
            <a:endParaRPr lang="ru-RU" sz="3800" dirty="0" smtClean="0"/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ru-RU" sz="3800" dirty="0" smtClean="0"/>
              <a:t>Два типа управленческих ошибок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ru-RU" sz="3800" dirty="0" smtClean="0"/>
              <a:t>Что дальше?</a:t>
            </a:r>
            <a:endParaRPr lang="ru-RU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виноват?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 – инвентаризация на складе</a:t>
            </a:r>
          </a:p>
          <a:p>
            <a:r>
              <a:rPr lang="ru-RU" dirty="0" smtClean="0"/>
              <a:t>В июне 2009 года «небывалый» всплеск ошибок</a:t>
            </a:r>
          </a:p>
          <a:p>
            <a:r>
              <a:rPr lang="ru-RU" dirty="0" smtClean="0"/>
              <a:t>Поиск виновных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1296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снова… кто виноват?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 – управление дебиторской задолженностью</a:t>
            </a:r>
          </a:p>
          <a:p>
            <a:r>
              <a:rPr lang="ru-RU" dirty="0" smtClean="0"/>
              <a:t>На 27-й неделе рост задолженности более чем в два раза по сравнению с предыдущей неделей</a:t>
            </a:r>
          </a:p>
          <a:p>
            <a:r>
              <a:rPr lang="ru-RU" dirty="0" smtClean="0"/>
              <a:t>Почему?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56895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типичная ошибка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Отклонение параметра процесса приводит к поиску причин «аномального» значения. В то время, как это значение укладывается в рамки естественной вариации.</a:t>
            </a:r>
          </a:p>
          <a:p>
            <a:r>
              <a:rPr lang="ru-RU" b="1" dirty="0" smtClean="0"/>
              <a:t>Никто не виноват! Это естественные границы процесса! Не нравится, работайте над совершенствованием процесса!</a:t>
            </a:r>
          </a:p>
          <a:p>
            <a:r>
              <a:rPr lang="ru-RU" dirty="0" smtClean="0"/>
              <a:t>Пример – компенсатор на заводе </a:t>
            </a:r>
            <a:r>
              <a:rPr lang="en-US" dirty="0" smtClean="0"/>
              <a:t>Ford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Всё идет, как идёт…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 – задержки с отправкой машин централизованной доставки со склада</a:t>
            </a:r>
          </a:p>
          <a:p>
            <a:r>
              <a:rPr lang="ru-RU" dirty="0" smtClean="0"/>
              <a:t>Процесс был стабилен, но вышел из-под контроля, начиная с 19-й недели</a:t>
            </a:r>
          </a:p>
          <a:p>
            <a:r>
              <a:rPr lang="ru-RU" dirty="0" smtClean="0"/>
              <a:t>Присутствуют особые причины вариации</a:t>
            </a:r>
          </a:p>
          <a:p>
            <a:r>
              <a:rPr lang="ru-RU" dirty="0" smtClean="0"/>
              <a:t>Необходимы управленческие решения для возвращение процесса в статистически управляемое состояние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352</Words>
  <Application>Microsoft Office PowerPoint</Application>
  <PresentationFormat>Экран (4:3)</PresentationFormat>
  <Paragraphs>57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Как повысить качество управленческих решений  Сергей Багузин</vt:lpstr>
      <vt:lpstr>Повестка дня</vt:lpstr>
      <vt:lpstr>Кто виноват?</vt:lpstr>
      <vt:lpstr>Слайд 4</vt:lpstr>
      <vt:lpstr>Слайд 5</vt:lpstr>
      <vt:lpstr>И снова… кто виноват?</vt:lpstr>
      <vt:lpstr>Слайд 7</vt:lpstr>
      <vt:lpstr>Первая типичная ошибка</vt:lpstr>
      <vt:lpstr>Всё идет, как идёт…</vt:lpstr>
      <vt:lpstr>Слайд 10</vt:lpstr>
      <vt:lpstr>Отсутствие управленческого воздействия, когда оно необходимо</vt:lpstr>
      <vt:lpstr>Слайд 12</vt:lpstr>
      <vt:lpstr>Вторая типичная ошибка</vt:lpstr>
      <vt:lpstr>Вариации и управление</vt:lpstr>
      <vt:lpstr>Что дальше?</vt:lpstr>
      <vt:lpstr>Рекомендуемая литература</vt:lpstr>
      <vt:lpstr>Слайд 17</vt:lpstr>
    </vt:vector>
  </TitlesOfParts>
  <Company>Lanit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Статистическое управление процессами и решения, принимаемые менеджерами</dc:title>
  <dc:creator>Baguzin</dc:creator>
  <cp:lastModifiedBy>Baguzin</cp:lastModifiedBy>
  <cp:revision>53</cp:revision>
  <dcterms:created xsi:type="dcterms:W3CDTF">2010-09-03T07:19:50Z</dcterms:created>
  <dcterms:modified xsi:type="dcterms:W3CDTF">2010-09-08T06:51:28Z</dcterms:modified>
</cp:coreProperties>
</file>