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1"/>
  </p:notesMasterIdLst>
  <p:handoutMasterIdLst>
    <p:handoutMasterId r:id="rId32"/>
  </p:handoutMasterIdLst>
  <p:sldIdLst>
    <p:sldId id="266" r:id="rId2"/>
    <p:sldId id="283" r:id="rId3"/>
    <p:sldId id="322" r:id="rId4"/>
    <p:sldId id="284" r:id="rId5"/>
    <p:sldId id="306" r:id="rId6"/>
    <p:sldId id="307" r:id="rId7"/>
    <p:sldId id="308" r:id="rId8"/>
    <p:sldId id="304" r:id="rId9"/>
    <p:sldId id="310" r:id="rId10"/>
    <p:sldId id="309" r:id="rId11"/>
    <p:sldId id="315" r:id="rId12"/>
    <p:sldId id="311" r:id="rId13"/>
    <p:sldId id="312" r:id="rId14"/>
    <p:sldId id="313" r:id="rId15"/>
    <p:sldId id="316" r:id="rId16"/>
    <p:sldId id="318" r:id="rId17"/>
    <p:sldId id="319" r:id="rId18"/>
    <p:sldId id="317" r:id="rId19"/>
    <p:sldId id="320" r:id="rId20"/>
    <p:sldId id="321" r:id="rId21"/>
    <p:sldId id="330" r:id="rId22"/>
    <p:sldId id="324" r:id="rId23"/>
    <p:sldId id="327" r:id="rId24"/>
    <p:sldId id="326" r:id="rId25"/>
    <p:sldId id="323" r:id="rId26"/>
    <p:sldId id="328" r:id="rId27"/>
    <p:sldId id="329" r:id="rId28"/>
    <p:sldId id="295" r:id="rId29"/>
    <p:sldId id="30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84569" autoAdjust="0"/>
  </p:normalViewPr>
  <p:slideViewPr>
    <p:cSldViewPr>
      <p:cViewPr>
        <p:scale>
          <a:sx n="75" d="100"/>
          <a:sy n="75" d="100"/>
        </p:scale>
        <p:origin x="-79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3F1174-7497-4EB5-8A43-34892D3A9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636BAB-5143-4A0F-8D0F-01283D5BE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6BAB-5143-4A0F-8D0F-01283D5BE0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2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EE2-AA51-411B-AD38-1FD0E579F61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6440-BB3B-4530-A8DD-F1D6C2404DD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F376-33B3-4F77-A58B-3F7A6E18038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40D9-6B8F-491D-9174-A6273E99AE1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3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DE03-136D-462C-9BB5-EA8C4E39B8F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4148-D9B9-4381-8B36-6E81E278433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4003-EC78-491C-96B2-94B3EE5B773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6193-B21E-446C-BBF8-C75D6E71FC6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2B68A-2970-40B2-814A-9709B2E3BBF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75F5-E64A-421B-BA46-98BCB2A2093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12F-EFF7-4454-A2D8-FFB0929FBF3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F2CD35E4-2356-46BE-AEDD-A96C7D2CD852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1412776"/>
            <a:ext cx="8003232" cy="4176463"/>
          </a:xfrm>
        </p:spPr>
        <p:txBody>
          <a:bodyPr/>
          <a:lstStyle/>
          <a:p>
            <a:pPr eaLnBrk="1" hangingPunct="1"/>
            <a:r>
              <a:rPr lang="ru-RU" sz="6000" b="1" cap="all" dirty="0" smtClean="0">
                <a:latin typeface="Calibri" pitchFamily="34" charset="0"/>
              </a:rPr>
              <a:t>Управление каналами </a:t>
            </a:r>
            <a:r>
              <a:rPr lang="en-US" sz="6000" b="1" cap="all" dirty="0" smtClean="0">
                <a:latin typeface="Calibri" pitchFamily="34" charset="0"/>
              </a:rPr>
              <a:t/>
            </a:r>
            <a:br>
              <a:rPr lang="en-US" sz="6000" b="1" cap="all" dirty="0" smtClean="0">
                <a:latin typeface="Calibri" pitchFamily="34" charset="0"/>
              </a:rPr>
            </a:br>
            <a:r>
              <a:rPr lang="ru-RU" sz="6000" b="1" cap="all" dirty="0" smtClean="0">
                <a:latin typeface="Calibri" pitchFamily="34" charset="0"/>
              </a:rPr>
              <a:t>ИТ-дистрибуции</a:t>
            </a:r>
            <a:r>
              <a:rPr lang="ru-RU" sz="5400" b="1" cap="all" dirty="0" smtClean="0">
                <a:latin typeface="Calibri" pitchFamily="34" charset="0"/>
              </a:rPr>
              <a:t/>
            </a:r>
            <a:br>
              <a:rPr lang="ru-RU" sz="5400" b="1" cap="all" dirty="0" smtClean="0">
                <a:latin typeface="Calibri" pitchFamily="34" charset="0"/>
              </a:rPr>
            </a:br>
            <a:r>
              <a:rPr lang="ru-RU" sz="5400" b="1" cap="all" dirty="0" smtClean="0">
                <a:latin typeface="Calibri" pitchFamily="34" charset="0"/>
              </a:rPr>
              <a:t/>
            </a:r>
            <a:br>
              <a:rPr lang="ru-RU" sz="5400" b="1" cap="all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Сергей Багузин</a:t>
            </a:r>
            <a:endParaRPr lang="ru-RU" sz="5400" b="1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9396"/>
            <a:ext cx="2133600" cy="271442"/>
          </a:xfrm>
        </p:spPr>
        <p:txBody>
          <a:bodyPr/>
          <a:lstStyle/>
          <a:p>
            <a:pPr>
              <a:defRPr/>
            </a:pPr>
            <a:fld id="{40653624-74B7-47DC-8659-D3F53D38F118}" type="slidenum">
              <a:rPr lang="ru-RU" altLang="en-US"/>
              <a:pPr>
                <a:defRPr/>
              </a:pPr>
              <a:t>1</a:t>
            </a:fld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0697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Прибыль – малая величина между двумя большими</a:t>
            </a:r>
            <a:endParaRPr lang="ru-RU" sz="44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10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186766" cy="432048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В основе успеха бизнес-модели дистрибутора лежит баланс между прибыльностью операций и профилем оборотного капитала для каждого продуктового направления.</a:t>
            </a:r>
          </a:p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Роль менеджеров по продуктам критически важна в работе дистрибутора. Оплата их труда должна быть связана и с уровнем прибыли, и с эффективностью управления оборотным капиталом (или, по крайней мере, складскими запасами).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84693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Структурируйте учет!</a:t>
            </a:r>
            <a:endParaRPr lang="ru-RU" sz="44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11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280920" cy="468052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Распределите текущие расходы по брендам, номенклатурным линейкам, клиентам.</a:t>
            </a:r>
          </a:p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Рассчитайте норму удельной прибыли.</a:t>
            </a:r>
          </a:p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Бренды, занимающие лидирующее положение на рынке, приносят меньшую валовую прибыль, но и расходы на их продвижение и продажу меньше. Учесть это можно анализируя удельную прибыль.</a:t>
            </a:r>
          </a:p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Избавьтесь от своего самого крупного клиента, если он приносит убытки!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Прибыль и прибыльность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12</a:t>
            </a:fld>
            <a:endParaRPr lang="ru-RU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76" r="2626" b="3365"/>
          <a:stretch>
            <a:fillRect/>
          </a:stretch>
        </p:blipFill>
        <p:spPr bwMode="auto">
          <a:xfrm>
            <a:off x="323528" y="980728"/>
            <a:ext cx="85281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84693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Портфельное ценообразование</a:t>
            </a:r>
            <a:endParaRPr lang="ru-RU" sz="44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13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280920" cy="468052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Внутри отдельных категорий товаров всегда есть позиции, менее чувствительные к изменению цены, поэтому цена на них может быть повышена без ущерба для общего объема продаж. Например, дистрибутор продает сумки для ноутбуков с такой высокой прибыльностью, что на этих продажах он зарабатывает больше денег, чем на продаже ноутбуков. Экспериментируйте с ценами, и выясняйте, какие товары вынесут повышение цен, а какие – нет!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Анализ прибыльности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14</a:t>
            </a:fld>
            <a:endParaRPr lang="ru-RU" altLang="en-US" dirty="0"/>
          </a:p>
        </p:txBody>
      </p:sp>
      <p:pic>
        <p:nvPicPr>
          <p:cNvPr id="7" name="Рисунок 6" descr="06. Динамика соотношения выручки и нормы валовой прибыли в случае применения минимально возможных отпускных цен.bmp"/>
          <p:cNvPicPr>
            <a:picLocks noChangeAspect="1"/>
          </p:cNvPicPr>
          <p:nvPr/>
        </p:nvPicPr>
        <p:blipFill>
          <a:blip r:embed="rId3" cstate="print"/>
          <a:srcRect l="2024" r="1820" b="5050"/>
          <a:stretch>
            <a:fillRect/>
          </a:stretch>
        </p:blipFill>
        <p:spPr>
          <a:xfrm>
            <a:off x="251519" y="1114890"/>
            <a:ext cx="8631625" cy="490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Структура удельной прибыли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15</a:t>
            </a:fld>
            <a:endParaRPr lang="ru-RU" altLang="en-US" dirty="0"/>
          </a:p>
        </p:txBody>
      </p:sp>
      <p:pic>
        <p:nvPicPr>
          <p:cNvPr id="6" name="Рисунок 5" descr="08. Профиль затрат на обслуживание клиента или группы клиентов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851841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84693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Вернемся к отчетности</a:t>
            </a:r>
            <a:endParaRPr lang="ru-RU" sz="44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16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5"/>
          <p:cNvSpPr>
            <a:spLocks noGrp="1"/>
          </p:cNvSpPr>
          <p:nvPr>
            <p:ph sz="half" idx="1"/>
          </p:nvPr>
        </p:nvSpPr>
        <p:spPr>
          <a:xfrm>
            <a:off x="5436096" y="1052736"/>
            <a:ext cx="3456384" cy="4968552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Как вы думаете, какие статьи баланса заслуживают основного внимания?</a:t>
            </a:r>
          </a:p>
        </p:txBody>
      </p:sp>
      <p:pic>
        <p:nvPicPr>
          <p:cNvPr id="8" name="Рисунок 7" descr="04. Пример финансового отчета дистрибутора.bmp"/>
          <p:cNvPicPr>
            <a:picLocks noChangeAspect="1"/>
          </p:cNvPicPr>
          <p:nvPr/>
        </p:nvPicPr>
        <p:blipFill>
          <a:blip r:embed="rId3" cstate="print"/>
          <a:srcRect l="48710"/>
          <a:stretch>
            <a:fillRect/>
          </a:stretch>
        </p:blipFill>
        <p:spPr>
          <a:xfrm>
            <a:off x="395536" y="1124744"/>
            <a:ext cx="480154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84693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Оборотный капитал</a:t>
            </a:r>
            <a:endParaRPr lang="ru-RU" sz="44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17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280920" cy="468052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Оборотный – капитал для финансирования цикла «деньги – товар – деньги», то есть времени, которое требуется, чтобы деньги, выплаченные поставщикам, вернулись дистрибутору в результате продаж товара клиентам. Чем короче цикл «деньги – товар – деньги», тем меньше оборотного капитала требуется дистрибутору для финансирования своей деятельности. Управление тремя компонентами цикла оборотного капитала – первоочередная задача дистрибутора.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Цикл оборотного капитала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18</a:t>
            </a:fld>
            <a:endParaRPr lang="ru-RU" altLang="en-US" dirty="0"/>
          </a:p>
        </p:txBody>
      </p:sp>
      <p:pic>
        <p:nvPicPr>
          <p:cNvPr id="7" name="Рисунок 6" descr="09. Цикл оборотного капитал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70020"/>
            <a:ext cx="8457043" cy="497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Товарные запасы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19</a:t>
            </a:fld>
            <a:endParaRPr lang="ru-RU" altLang="en-US" dirty="0"/>
          </a:p>
        </p:txBody>
      </p:sp>
      <p:pic>
        <p:nvPicPr>
          <p:cNvPr id="4" name="Рисунок 3" descr="10. Товарные запасы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784508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13496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Что мы будем обсуждать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186766" cy="3816424"/>
          </a:xfrm>
        </p:spPr>
        <p:txBody>
          <a:bodyPr/>
          <a:lstStyle/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Место дистрибуции в маркетинг-микс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Роли и бизнес-модели участников цепочки поставок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Бизнес-показатели </a:t>
            </a:r>
            <a:r>
              <a:rPr lang="ru-RU" sz="3600" smtClean="0">
                <a:latin typeface="Calibri" pitchFamily="34" charset="0"/>
              </a:rPr>
              <a:t>работы дистрибутора</a:t>
            </a:r>
            <a:endParaRPr lang="ru-RU" sz="3600" dirty="0" smtClean="0">
              <a:latin typeface="Calibri" pitchFamily="34" charset="0"/>
            </a:endParaRPr>
          </a:p>
          <a:p>
            <a:pPr marL="360000" indent="-360000">
              <a:lnSpc>
                <a:spcPct val="85000"/>
              </a:lnSpc>
              <a:spcBef>
                <a:spcPts val="3600"/>
              </a:spcBef>
              <a:buClr>
                <a:schemeClr val="tx1"/>
              </a:buClr>
              <a:buSzPct val="100000"/>
              <a:buNone/>
            </a:pPr>
            <a:r>
              <a:rPr lang="ru-RU" sz="3600" dirty="0" smtClean="0">
                <a:latin typeface="Calibri" pitchFamily="34" charset="0"/>
              </a:rPr>
              <a:t>Маркетинг продуктов </a:t>
            </a:r>
            <a:r>
              <a:rPr lang="ru-RU" sz="3600" b="1" dirty="0" smtClean="0">
                <a:latin typeface="Calibri" pitchFamily="34" charset="0"/>
              </a:rPr>
              <a:t>не обсуждаем</a:t>
            </a:r>
            <a:endParaRPr lang="ru-RU" sz="36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</a:t>
            </a:fld>
            <a:endParaRPr lang="ru-RU" altLang="en-US" dirty="0"/>
          </a:p>
        </p:txBody>
      </p:sp>
      <p:sp>
        <p:nvSpPr>
          <p:cNvPr id="7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5085184"/>
            <a:ext cx="8330782" cy="944488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900"/>
              </a:spcBef>
              <a:buClr>
                <a:schemeClr val="tx1"/>
              </a:buClr>
              <a:buSzPct val="100000"/>
              <a:buNone/>
            </a:pP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Кто умеет читать баланс и отчет </a:t>
            </a:r>
            <a:b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о прибылях и убытках?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Портфель продуктов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20</a:t>
            </a:fld>
            <a:endParaRPr lang="ru-RU" altLang="en-US" dirty="0"/>
          </a:p>
        </p:txBody>
      </p:sp>
      <p:pic>
        <p:nvPicPr>
          <p:cNvPr id="7" name="Рисунок 6" descr="11. Матрица BC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7"/>
            <a:ext cx="7848872" cy="4521632"/>
          </a:xfrm>
          <a:prstGeom prst="rect">
            <a:avLst/>
          </a:prstGeom>
        </p:spPr>
      </p:pic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5589240"/>
            <a:ext cx="8208912" cy="576064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</a:rPr>
              <a:t>Приведите примеры товаров из разных групп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84693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Два взгляда на дистрибуцию</a:t>
            </a:r>
            <a:endParaRPr lang="ru-RU" sz="44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21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8280920" cy="4824536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err="1" smtClean="0">
                <a:latin typeface="Calibri" pitchFamily="34" charset="0"/>
              </a:rPr>
              <a:t>Маркетолог</a:t>
            </a:r>
            <a:r>
              <a:rPr lang="ru-RU" sz="3200" dirty="0" smtClean="0">
                <a:latin typeface="Calibri" pitchFamily="34" charset="0"/>
              </a:rPr>
              <a:t>: «Этот продукт откроет для нас совершенно новый сегмент рынка». </a:t>
            </a:r>
          </a:p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200" dirty="0" smtClean="0">
                <a:latin typeface="Calibri" pitchFamily="34" charset="0"/>
              </a:rPr>
              <a:t>Финансист: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«Это неудачная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инвестиция.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Внутренняя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норма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прибыли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(IRR)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всего 8%».</a:t>
            </a:r>
          </a:p>
        </p:txBody>
      </p:sp>
      <p:pic>
        <p:nvPicPr>
          <p:cNvPr id="7" name="Рисунок 6" descr="11a. Маркетинг vs Финансы.bmp"/>
          <p:cNvPicPr>
            <a:picLocks noChangeAspect="1"/>
          </p:cNvPicPr>
          <p:nvPr/>
        </p:nvPicPr>
        <p:blipFill>
          <a:blip r:embed="rId3" cstate="print"/>
          <a:srcRect l="2466" t="1923"/>
          <a:stretch>
            <a:fillRect/>
          </a:stretch>
        </p:blipFill>
        <p:spPr>
          <a:xfrm>
            <a:off x="3203848" y="2204864"/>
            <a:ext cx="5373242" cy="3816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6200000">
            <a:off x="3224282" y="3624590"/>
            <a:ext cx="2128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Маркетинг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6760431" y="3760849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Финансы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300" b="1" dirty="0" smtClean="0">
                <a:latin typeface="Calibri" pitchFamily="34" charset="0"/>
              </a:rPr>
              <a:t>Что такое хороший менеджмент?</a:t>
            </a:r>
            <a:endParaRPr lang="ru-RU" sz="43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22</a:t>
            </a:fld>
            <a:endParaRPr lang="ru-RU" altLang="en-US" dirty="0"/>
          </a:p>
        </p:txBody>
      </p:sp>
      <p:pic>
        <p:nvPicPr>
          <p:cNvPr id="8" name="Рисунок 7" descr="12. RO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8138578" cy="3888432"/>
          </a:xfrm>
          <a:prstGeom prst="rect">
            <a:avLst/>
          </a:prstGeom>
        </p:spPr>
      </p:pic>
      <p:sp>
        <p:nvSpPr>
          <p:cNvPr id="9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5157192"/>
            <a:ext cx="8352928" cy="864096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en-US" sz="3200" dirty="0" smtClean="0">
                <a:latin typeface="Calibri" pitchFamily="34" charset="0"/>
              </a:rPr>
              <a:t>EVA = </a:t>
            </a:r>
            <a:r>
              <a:rPr lang="ru-RU" sz="3200" dirty="0" smtClean="0">
                <a:latin typeface="Calibri" pitchFamily="34" charset="0"/>
              </a:rPr>
              <a:t>чистая прибыль – (инвестированный капитал * средневзвешенная цена капитала</a:t>
            </a:r>
            <a:r>
              <a:rPr lang="en-US" sz="3200" dirty="0" smtClean="0">
                <a:latin typeface="Calibri" pitchFamily="34" charset="0"/>
              </a:rPr>
              <a:t>)</a:t>
            </a:r>
            <a:endParaRPr lang="ru-RU" sz="32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300" b="1" dirty="0" smtClean="0">
                <a:latin typeface="Calibri" pitchFamily="34" charset="0"/>
              </a:rPr>
              <a:t>Роли игроков второго уровня</a:t>
            </a:r>
            <a:endParaRPr lang="ru-RU" sz="43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23</a:t>
            </a:fld>
            <a:endParaRPr lang="ru-RU" altLang="en-US" dirty="0"/>
          </a:p>
        </p:txBody>
      </p:sp>
      <p:pic>
        <p:nvPicPr>
          <p:cNvPr id="7" name="Рисунок 6" descr="15. Роли игроков последней ступени канала сбыт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78497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300" b="1" dirty="0" smtClean="0">
                <a:latin typeface="Calibri" pitchFamily="34" charset="0"/>
              </a:rPr>
              <a:t>Роли игроков второго уровня</a:t>
            </a:r>
            <a:endParaRPr lang="ru-RU" sz="43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24</a:t>
            </a:fld>
            <a:endParaRPr lang="ru-RU" altLang="en-US" dirty="0"/>
          </a:p>
        </p:txBody>
      </p:sp>
      <p:pic>
        <p:nvPicPr>
          <p:cNvPr id="8" name="Рисунок 7" descr="16. Показатели валовой прибыли в зависимости от роли поставщика услуг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32656"/>
            <a:ext cx="8391876" cy="79208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000" b="1" dirty="0" smtClean="0">
                <a:latin typeface="Calibri" pitchFamily="34" charset="0"/>
              </a:rPr>
              <a:t>Что ждет реселлер от дистрибутора? </a:t>
            </a:r>
            <a:endParaRPr lang="ru-RU" sz="40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25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186766" cy="4824536"/>
          </a:xfrm>
        </p:spPr>
        <p:txBody>
          <a:bodyPr/>
          <a:lstStyle/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Широкий ассортимент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Оптимальные цены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Доступность товаров на складе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Гибкость логистики и операций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Размер и сроки кредитования (ради увеличения КЛ распределяют закупки между несколькими дистрибуторами)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Гибкость в проектах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Персонального менеджера</a:t>
            </a:r>
          </a:p>
          <a:p>
            <a:pPr marL="360000" indent="-360000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endParaRPr lang="ru-RU" sz="3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32656"/>
            <a:ext cx="8391876" cy="79208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Бизнес-модель ритейлеров</a:t>
            </a:r>
            <a:endParaRPr lang="ru-RU" sz="44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26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186766" cy="4752528"/>
          </a:xfrm>
        </p:spPr>
        <p:txBody>
          <a:bodyPr/>
          <a:lstStyle/>
          <a:p>
            <a:pPr marL="360000" indent="-360000">
              <a:lnSpc>
                <a:spcPct val="85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Высокий порог вхождения в бизнес</a:t>
            </a:r>
          </a:p>
          <a:p>
            <a:pPr marL="360000" indent="-360000">
              <a:lnSpc>
                <a:spcPct val="85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Высокие операционные расходы</a:t>
            </a:r>
          </a:p>
          <a:p>
            <a:pPr marL="360000" indent="-360000">
              <a:lnSpc>
                <a:spcPct val="85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Низкая маржинальность</a:t>
            </a:r>
          </a:p>
          <a:p>
            <a:pPr marL="360000" indent="-360000">
              <a:lnSpc>
                <a:spcPct val="85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Малая дебиторская задолженность</a:t>
            </a:r>
          </a:p>
          <a:p>
            <a:pPr marL="360000" indent="-360000">
              <a:lnSpc>
                <a:spcPct val="85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Стремление к высокому обороту складских запасов</a:t>
            </a:r>
          </a:p>
          <a:p>
            <a:pPr marL="360000" indent="-360000">
              <a:lnSpc>
                <a:spcPct val="85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Garamond" pitchFamily="18" charset="0"/>
              <a:buChar char="•"/>
            </a:pPr>
            <a:r>
              <a:rPr lang="ru-RU" sz="3600" dirty="0" smtClean="0">
                <a:latin typeface="Calibri" pitchFamily="34" charset="0"/>
              </a:rPr>
              <a:t>Значительная величина кредиторской задолженности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27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17. Соответствие между составом маркетинговых программ и воспринимаемой потребителями конкурентоспособностью товар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8964488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E4148-D9B9-4381-8B36-6E81E2784331}" type="slidenum">
              <a:rPr lang="ru-RU" altLang="en-US" smtClean="0"/>
              <a:pPr>
                <a:defRPr/>
              </a:pPr>
              <a:t>28</a:t>
            </a:fld>
            <a:endParaRPr lang="ru-RU" alt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Рекомендованная литература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6707088" cy="47133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i="1" dirty="0" smtClean="0">
                <a:latin typeface="Calibri" pitchFamily="34" charset="0"/>
              </a:rPr>
              <a:t>Джулиан Дент. </a:t>
            </a:r>
            <a:br>
              <a:rPr lang="ru-RU" sz="2400" i="1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Все о дистрибуции.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Управление каналами продаж</a:t>
            </a:r>
          </a:p>
          <a:p>
            <a:pPr eaLnBrk="1" hangingPunct="1">
              <a:spcBef>
                <a:spcPts val="12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i="1" dirty="0" smtClean="0">
                <a:latin typeface="Calibri" pitchFamily="34" charset="0"/>
              </a:rPr>
              <a:t>Д.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ru-RU" sz="2400" i="1" dirty="0" smtClean="0">
                <a:latin typeface="Calibri" pitchFamily="34" charset="0"/>
              </a:rPr>
              <a:t>Леманн, Р. Винер </a:t>
            </a:r>
            <a:r>
              <a:rPr lang="en-US" sz="2400" i="1" dirty="0" smtClean="0">
                <a:latin typeface="Calibri" pitchFamily="34" charset="0"/>
              </a:rPr>
              <a:t/>
            </a:r>
            <a:br>
              <a:rPr lang="en-US" sz="2400" i="1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Управление продуктом</a:t>
            </a:r>
          </a:p>
        </p:txBody>
      </p:sp>
      <p:pic>
        <p:nvPicPr>
          <p:cNvPr id="8" name="Рисунок 7" descr="Джулиан Дент. Все о дистрибуции. Управление каналами продаж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1526041" cy="2016224"/>
          </a:xfrm>
          <a:prstGeom prst="rect">
            <a:avLst/>
          </a:prstGeom>
        </p:spPr>
      </p:pic>
      <p:pic>
        <p:nvPicPr>
          <p:cNvPr id="6" name="Рисунок 5" descr="Управление продуктом Обложка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183" y="3501008"/>
            <a:ext cx="154178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8218488" cy="54387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latin typeface="Calibri" pitchFamily="34" charset="0"/>
              </a:rPr>
              <a:t>Спасибо за внимание!</a:t>
            </a:r>
          </a:p>
          <a:p>
            <a:pPr algn="ctr">
              <a:buFont typeface="Wingdings" pitchFamily="2" charset="2"/>
              <a:buNone/>
            </a:pPr>
            <a:endParaRPr lang="ru-RU" sz="4400" b="1" dirty="0" smtClean="0"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latin typeface="Calibri" pitchFamily="34" charset="0"/>
              </a:rPr>
              <a:t>Ваши вопросы</a:t>
            </a:r>
            <a:endParaRPr lang="ru-RU" sz="3600" b="1" dirty="0" smtClean="0"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Calibri" pitchFamily="34" charset="0"/>
              </a:rPr>
              <a:t>Скачать настоящую презентацию можно адресу 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www.baguzin.ru</a:t>
            </a:r>
            <a:endParaRPr lang="ru-RU" sz="36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AFCF6-8E5D-44A2-A3F1-BB8147EFA6E4}" type="slidenum">
              <a:rPr lang="ru-RU" altLang="en-US" smtClean="0"/>
              <a:pPr>
                <a:defRPr/>
              </a:pPr>
              <a:t>29</a:t>
            </a:fld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7492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Назовите состав маркетинг-микс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3</a:t>
            </a:fld>
            <a:endParaRPr lang="ru-RU" altLang="en-US" dirty="0"/>
          </a:p>
        </p:txBody>
      </p:sp>
      <p:pic>
        <p:nvPicPr>
          <p:cNvPr id="8" name="Рисунок 7" descr="01. Маркетинг-микс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81130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7492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Типичные каналы дистрибуции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4</a:t>
            </a:fld>
            <a:endParaRPr lang="ru-RU" alt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5229200"/>
            <a:ext cx="8147248" cy="79208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70C0"/>
                </a:solidFill>
              </a:rPr>
              <a:t>Подумайте, какие примеры по каждому типу канала вы можете привести</a:t>
            </a:r>
          </a:p>
        </p:txBody>
      </p:sp>
      <p:pic>
        <p:nvPicPr>
          <p:cNvPr id="9" name="Рисунок 8" descr="Типичные структуры дистрибуции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8294327" cy="385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Что продает вендор в канал?</a:t>
            </a:r>
            <a:endParaRPr lang="ru-RU" sz="4400" b="1" baseline="500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186766" cy="3888432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600" b="1" dirty="0" smtClean="0">
                <a:latin typeface="Calibri" pitchFamily="34" charset="0"/>
              </a:rPr>
              <a:t>Бизнес, а не товар. </a:t>
            </a:r>
            <a:r>
              <a:rPr lang="ru-RU" sz="3600" dirty="0" smtClean="0">
                <a:latin typeface="Calibri" pitchFamily="34" charset="0"/>
              </a:rPr>
              <a:t>При построении системы продаж через посредников-партнеров, необходимо понимать, как работает их бизнес-модель. В этом случае вендор сможет объяснить партнерам предложение производителя в терминах, понятных и значимых для участников канала дистрибуции.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5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5085184"/>
            <a:ext cx="8186766" cy="936104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</a:rPr>
              <a:t>Приведите примеры того, как вендоры не соблюдают такой подход…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0697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Типы дистрибуторов </a:t>
            </a:r>
            <a:br>
              <a:rPr lang="ru-RU" sz="4400" b="1" dirty="0" smtClean="0">
                <a:latin typeface="Calibri" pitchFamily="34" charset="0"/>
              </a:rPr>
            </a:br>
            <a:r>
              <a:rPr lang="ru-RU" sz="4400" b="1" dirty="0" smtClean="0">
                <a:latin typeface="Calibri" pitchFamily="34" charset="0"/>
              </a:rPr>
              <a:t>в зависимости от бизнес-модели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6</a:t>
            </a:fld>
            <a:endParaRPr lang="ru-RU" altLang="en-US" dirty="0"/>
          </a:p>
        </p:txBody>
      </p:sp>
      <p:pic>
        <p:nvPicPr>
          <p:cNvPr id="7" name="Рисунок 6" descr="Типы дистрибуторов в зависимости от бизнес-модели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8326423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120697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В чем ценность дистрибутора для вендора?</a:t>
            </a:r>
            <a:endParaRPr lang="ru-RU" sz="4400" b="1" baseline="50000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7</a:t>
            </a:fld>
            <a:endParaRPr lang="ru-RU" alt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43609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8186766" cy="4248472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600" dirty="0" smtClean="0">
                <a:latin typeface="Calibri" pitchFamily="34" charset="0"/>
              </a:rPr>
              <a:t>Налаженный канал дистрибуции; возможность быстро доставить товар до конечного потребителя</a:t>
            </a:r>
          </a:p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600" dirty="0" smtClean="0">
                <a:latin typeface="Calibri" pitchFamily="34" charset="0"/>
              </a:rPr>
              <a:t>Взятие на себя кредитных рисков</a:t>
            </a:r>
          </a:p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600" dirty="0" smtClean="0">
                <a:latin typeface="Calibri" pitchFamily="34" charset="0"/>
              </a:rPr>
              <a:t>Маркетинг продуктов, транслирование программ вендора в канал</a:t>
            </a:r>
          </a:p>
          <a:p>
            <a:pPr marL="0" indent="0">
              <a:lnSpc>
                <a:spcPct val="85000"/>
              </a:lnSpc>
              <a:spcBef>
                <a:spcPts val="1100"/>
              </a:spcBef>
              <a:buClr>
                <a:schemeClr val="tx1"/>
              </a:buClr>
              <a:buSzPct val="100000"/>
              <a:buNone/>
            </a:pPr>
            <a:r>
              <a:rPr lang="ru-RU" sz="3600" dirty="0" smtClean="0">
                <a:latin typeface="Calibri" pitchFamily="34" charset="0"/>
              </a:rPr>
              <a:t>Получение обратной связи о продуктах и иной информации о рынке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7492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Структура баланса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8</a:t>
            </a:fld>
            <a:endParaRPr lang="ru-RU" altLang="en-US" dirty="0"/>
          </a:p>
        </p:txBody>
      </p:sp>
      <p:pic>
        <p:nvPicPr>
          <p:cNvPr id="10" name="Рисунок 9" descr="00. Баланс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7560840" cy="492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4"/>
            <a:ext cx="8258204" cy="70291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4400" b="1" dirty="0" smtClean="0">
                <a:latin typeface="Calibri" pitchFamily="34" charset="0"/>
              </a:rPr>
              <a:t>Отчет </a:t>
            </a:r>
            <a:r>
              <a:rPr lang="en-US" sz="4400" b="1" dirty="0" smtClean="0">
                <a:latin typeface="Calibri" pitchFamily="34" charset="0"/>
              </a:rPr>
              <a:t>Ingram Micro Inc.</a:t>
            </a:r>
            <a:r>
              <a:rPr lang="ru-RU" sz="4400" b="1" dirty="0" smtClean="0">
                <a:latin typeface="Calibri" pitchFamily="34" charset="0"/>
              </a:rPr>
              <a:t> за 2010-й</a:t>
            </a:r>
            <a:endParaRPr lang="ru-RU" sz="4400" b="1" baseline="50000" dirty="0" smtClean="0"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6BF53-0C60-4B49-9AF9-5FB107BBD3FB}" type="slidenum">
              <a:rPr lang="ru-RU" altLang="en-US"/>
              <a:pPr>
                <a:defRPr/>
              </a:pPr>
              <a:t>9</a:t>
            </a:fld>
            <a:endParaRPr lang="ru-RU" altLang="en-US" dirty="0"/>
          </a:p>
        </p:txBody>
      </p:sp>
      <p:pic>
        <p:nvPicPr>
          <p:cNvPr id="7" name="Рисунок 6" descr="04. Пример финансового отчета дистрибутор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243723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4905</TotalTime>
  <Words>639</Words>
  <Application>Microsoft Office PowerPoint</Application>
  <PresentationFormat>Экран (4:3)</PresentationFormat>
  <Paragraphs>131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Край</vt:lpstr>
      <vt:lpstr>Управление каналами  ИТ-дистрибуции  Сергей Багузин</vt:lpstr>
      <vt:lpstr>Что мы будем обсуждать</vt:lpstr>
      <vt:lpstr>Назовите состав маркетинг-микс</vt:lpstr>
      <vt:lpstr>Типичные каналы дистрибуции</vt:lpstr>
      <vt:lpstr>Что продает вендор в канал?</vt:lpstr>
      <vt:lpstr>Типы дистрибуторов  в зависимости от бизнес-модели</vt:lpstr>
      <vt:lpstr>В чем ценность дистрибутора для вендора?</vt:lpstr>
      <vt:lpstr>Структура баланса</vt:lpstr>
      <vt:lpstr>Отчет Ingram Micro Inc. за 2010-й</vt:lpstr>
      <vt:lpstr>Прибыль – малая величина между двумя большими</vt:lpstr>
      <vt:lpstr>Структурируйте учет!</vt:lpstr>
      <vt:lpstr>Прибыль и прибыльность</vt:lpstr>
      <vt:lpstr>Портфельное ценообразование</vt:lpstr>
      <vt:lpstr>Анализ прибыльности</vt:lpstr>
      <vt:lpstr>Структура удельной прибыли</vt:lpstr>
      <vt:lpstr>Вернемся к отчетности</vt:lpstr>
      <vt:lpstr>Оборотный капитал</vt:lpstr>
      <vt:lpstr>Цикл оборотного капитала</vt:lpstr>
      <vt:lpstr>Товарные запасы</vt:lpstr>
      <vt:lpstr>Портфель продуктов</vt:lpstr>
      <vt:lpstr>Два взгляда на дистрибуцию</vt:lpstr>
      <vt:lpstr>Что такое хороший менеджмент?</vt:lpstr>
      <vt:lpstr>Роли игроков второго уровня</vt:lpstr>
      <vt:lpstr>Роли игроков второго уровня</vt:lpstr>
      <vt:lpstr>Что ждет реселлер от дистрибутора? </vt:lpstr>
      <vt:lpstr>Бизнес-модель ритейлеров</vt:lpstr>
      <vt:lpstr>Слайд 27</vt:lpstr>
      <vt:lpstr>Рекомендованная литература</vt:lpstr>
      <vt:lpstr>Слайд 29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Переезд на новый склад</dc:title>
  <dc:creator>Baguzin</dc:creator>
  <cp:lastModifiedBy>Baguzin</cp:lastModifiedBy>
  <cp:revision>351</cp:revision>
  <cp:lastPrinted>1601-01-01T00:00:00Z</cp:lastPrinted>
  <dcterms:created xsi:type="dcterms:W3CDTF">2008-03-18T08:05:58Z</dcterms:created>
  <dcterms:modified xsi:type="dcterms:W3CDTF">2011-11-11T09:56:59Z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