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9"/>
  </p:notesMasterIdLst>
  <p:handoutMasterIdLst>
    <p:handoutMasterId r:id="rId30"/>
  </p:handoutMasterIdLst>
  <p:sldIdLst>
    <p:sldId id="266" r:id="rId2"/>
    <p:sldId id="283" r:id="rId3"/>
    <p:sldId id="257" r:id="rId4"/>
    <p:sldId id="282" r:id="rId5"/>
    <p:sldId id="284" r:id="rId6"/>
    <p:sldId id="285" r:id="rId7"/>
    <p:sldId id="306" r:id="rId8"/>
    <p:sldId id="307" r:id="rId9"/>
    <p:sldId id="286" r:id="rId10"/>
    <p:sldId id="287" r:id="rId11"/>
    <p:sldId id="288" r:id="rId12"/>
    <p:sldId id="289" r:id="rId13"/>
    <p:sldId id="290" r:id="rId14"/>
    <p:sldId id="302" r:id="rId15"/>
    <p:sldId id="291" r:id="rId16"/>
    <p:sldId id="304" r:id="rId17"/>
    <p:sldId id="292" r:id="rId18"/>
    <p:sldId id="297" r:id="rId19"/>
    <p:sldId id="294" r:id="rId20"/>
    <p:sldId id="305" r:id="rId21"/>
    <p:sldId id="296" r:id="rId22"/>
    <p:sldId id="298" r:id="rId23"/>
    <p:sldId id="299" r:id="rId24"/>
    <p:sldId id="300" r:id="rId25"/>
    <p:sldId id="301" r:id="rId26"/>
    <p:sldId id="295" r:id="rId27"/>
    <p:sldId id="30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84569" autoAdjust="0"/>
  </p:normalViewPr>
  <p:slideViewPr>
    <p:cSldViewPr>
      <p:cViewPr>
        <p:scale>
          <a:sx n="75" d="100"/>
          <a:sy n="75" d="100"/>
        </p:scale>
        <p:origin x="-122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!&#1057;&#1082;&#1083;&#1072;&#1076;\1\&#1089;&#1072;&#1081;&#1090;\&#1048;&#1085;&#1074;&#1077;&#1085;&#1090;&#1072;&#1088;&#1080;&#1079;&#1072;&#1094;&#1080;&#1103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!&#1057;&#1082;&#1083;&#1072;&#1076;\1\&#1089;&#1072;&#1081;&#1090;\&#1048;&#1085;&#1074;&#1077;&#1085;&#1090;&#1072;&#1088;&#1080;&#1079;&#1072;&#1094;&#1080;&#1103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84735241428225E-2"/>
          <c:y val="7.0165361561209796E-2"/>
          <c:w val="0.89193484147814905"/>
          <c:h val="0.73162809194305456"/>
        </c:manualLayout>
      </c:layout>
      <c:lineChart>
        <c:grouping val="standard"/>
        <c:ser>
          <c:idx val="0"/>
          <c:order val="0"/>
          <c:tx>
            <c:strRef>
              <c:f>Рис7!$I$3</c:f>
              <c:strCache>
                <c:ptCount val="1"/>
                <c:pt idx="0">
                  <c:v>Доля несоответствий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multiLvlStrRef>
              <c:f>Рис7!$G$12:$H$32</c:f>
              <c:multiLvlStrCache>
                <c:ptCount val="21"/>
                <c:lvl>
                  <c:pt idx="0">
                    <c:v>апр</c:v>
                  </c:pt>
                  <c:pt idx="1">
                    <c:v>май</c:v>
                  </c:pt>
                  <c:pt idx="2">
                    <c:v>июн</c:v>
                  </c:pt>
                  <c:pt idx="3">
                    <c:v>июл</c:v>
                  </c:pt>
                  <c:pt idx="4">
                    <c:v>авг</c:v>
                  </c:pt>
                  <c:pt idx="5">
                    <c:v>сен</c:v>
                  </c:pt>
                  <c:pt idx="6">
                    <c:v>окт</c:v>
                  </c:pt>
                  <c:pt idx="7">
                    <c:v>ноя</c:v>
                  </c:pt>
                  <c:pt idx="8">
                    <c:v>дек</c:v>
                  </c:pt>
                  <c:pt idx="9">
                    <c:v>янв</c:v>
                  </c:pt>
                  <c:pt idx="10">
                    <c:v>фев</c:v>
                  </c:pt>
                  <c:pt idx="11">
                    <c:v>мар</c:v>
                  </c:pt>
                  <c:pt idx="12">
                    <c:v>апр</c:v>
                  </c:pt>
                  <c:pt idx="13">
                    <c:v>май</c:v>
                  </c:pt>
                  <c:pt idx="14">
                    <c:v>июн</c:v>
                  </c:pt>
                  <c:pt idx="15">
                    <c:v>июл</c:v>
                  </c:pt>
                  <c:pt idx="16">
                    <c:v>авг</c:v>
                  </c:pt>
                  <c:pt idx="17">
                    <c:v>сен</c:v>
                  </c:pt>
                  <c:pt idx="18">
                    <c:v>окт</c:v>
                  </c:pt>
                  <c:pt idx="19">
                    <c:v>ноя</c:v>
                  </c:pt>
                  <c:pt idx="20">
                    <c:v>дек</c:v>
                  </c:pt>
                </c:lvl>
                <c:lvl>
                  <c:pt idx="0">
                    <c:v>2008</c:v>
                  </c:pt>
                  <c:pt idx="9">
                    <c:v>2009</c:v>
                  </c:pt>
                </c:lvl>
              </c:multiLvlStrCache>
            </c:multiLvlStrRef>
          </c:cat>
          <c:val>
            <c:numRef>
              <c:f>Рис7!$I$12:$I$32</c:f>
              <c:numCache>
                <c:formatCode>0.00%</c:formatCode>
                <c:ptCount val="21"/>
                <c:pt idx="0">
                  <c:v>6.9000000000000207E-3</c:v>
                </c:pt>
                <c:pt idx="1">
                  <c:v>5.2000000000000058E-3</c:v>
                </c:pt>
                <c:pt idx="2">
                  <c:v>4.5000000000000057E-3</c:v>
                </c:pt>
                <c:pt idx="3">
                  <c:v>4.2000000000000041E-3</c:v>
                </c:pt>
                <c:pt idx="4">
                  <c:v>3.5000000000000087E-3</c:v>
                </c:pt>
                <c:pt idx="5">
                  <c:v>3.8000000000000069E-3</c:v>
                </c:pt>
                <c:pt idx="6">
                  <c:v>3.0000000000000083E-3</c:v>
                </c:pt>
                <c:pt idx="7">
                  <c:v>2.2000000000000084E-3</c:v>
                </c:pt>
                <c:pt idx="8">
                  <c:v>1.6000000000000053E-3</c:v>
                </c:pt>
                <c:pt idx="9">
                  <c:v>8.0000000000000275E-4</c:v>
                </c:pt>
                <c:pt idx="10">
                  <c:v>7.0000000000000238E-4</c:v>
                </c:pt>
                <c:pt idx="11">
                  <c:v>1.0000000000000033E-3</c:v>
                </c:pt>
                <c:pt idx="12">
                  <c:v>1.1000000000000044E-3</c:v>
                </c:pt>
                <c:pt idx="13">
                  <c:v>9.0000000000000312E-4</c:v>
                </c:pt>
                <c:pt idx="14">
                  <c:v>6.0000000000000201E-4</c:v>
                </c:pt>
                <c:pt idx="15" formatCode="0.000%">
                  <c:v>5.5000000000000155E-4</c:v>
                </c:pt>
                <c:pt idx="16" formatCode="0.000%">
                  <c:v>4.6000000000000083E-4</c:v>
                </c:pt>
                <c:pt idx="17" formatCode="0.000%">
                  <c:v>3.4000000000000111E-4</c:v>
                </c:pt>
                <c:pt idx="18" formatCode="0.000%">
                  <c:v>2.4000000000000074E-4</c:v>
                </c:pt>
                <c:pt idx="19" formatCode="0.000%">
                  <c:v>3.3000000000000087E-4</c:v>
                </c:pt>
                <c:pt idx="20" formatCode="0.000%">
                  <c:v>3.4000000000000111E-4</c:v>
                </c:pt>
              </c:numCache>
            </c:numRef>
          </c:val>
        </c:ser>
        <c:ser>
          <c:idx val="1"/>
          <c:order val="1"/>
          <c:tx>
            <c:strRef>
              <c:f>Рис7!$J$11</c:f>
              <c:strCache>
                <c:ptCount val="1"/>
                <c:pt idx="0">
                  <c:v>Уровень 4σ</c:v>
                </c:pt>
              </c:strCache>
            </c:strRef>
          </c:tx>
          <c:spPr>
            <a:ln w="28575"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multiLvlStrRef>
              <c:f>Рис7!$G$12:$H$32</c:f>
              <c:multiLvlStrCache>
                <c:ptCount val="21"/>
                <c:lvl>
                  <c:pt idx="0">
                    <c:v>апр</c:v>
                  </c:pt>
                  <c:pt idx="1">
                    <c:v>май</c:v>
                  </c:pt>
                  <c:pt idx="2">
                    <c:v>июн</c:v>
                  </c:pt>
                  <c:pt idx="3">
                    <c:v>июл</c:v>
                  </c:pt>
                  <c:pt idx="4">
                    <c:v>авг</c:v>
                  </c:pt>
                  <c:pt idx="5">
                    <c:v>сен</c:v>
                  </c:pt>
                  <c:pt idx="6">
                    <c:v>окт</c:v>
                  </c:pt>
                  <c:pt idx="7">
                    <c:v>ноя</c:v>
                  </c:pt>
                  <c:pt idx="8">
                    <c:v>дек</c:v>
                  </c:pt>
                  <c:pt idx="9">
                    <c:v>янв</c:v>
                  </c:pt>
                  <c:pt idx="10">
                    <c:v>фев</c:v>
                  </c:pt>
                  <c:pt idx="11">
                    <c:v>мар</c:v>
                  </c:pt>
                  <c:pt idx="12">
                    <c:v>апр</c:v>
                  </c:pt>
                  <c:pt idx="13">
                    <c:v>май</c:v>
                  </c:pt>
                  <c:pt idx="14">
                    <c:v>июн</c:v>
                  </c:pt>
                  <c:pt idx="15">
                    <c:v>июл</c:v>
                  </c:pt>
                  <c:pt idx="16">
                    <c:v>авг</c:v>
                  </c:pt>
                  <c:pt idx="17">
                    <c:v>сен</c:v>
                  </c:pt>
                  <c:pt idx="18">
                    <c:v>окт</c:v>
                  </c:pt>
                  <c:pt idx="19">
                    <c:v>ноя</c:v>
                  </c:pt>
                  <c:pt idx="20">
                    <c:v>дек</c:v>
                  </c:pt>
                </c:lvl>
                <c:lvl>
                  <c:pt idx="0">
                    <c:v>2008</c:v>
                  </c:pt>
                  <c:pt idx="9">
                    <c:v>2009</c:v>
                  </c:pt>
                </c:lvl>
              </c:multiLvlStrCache>
            </c:multiLvlStrRef>
          </c:cat>
          <c:val>
            <c:numRef>
              <c:f>Рис7!$J$12:$J$32</c:f>
              <c:numCache>
                <c:formatCode>0.00%</c:formatCode>
                <c:ptCount val="21"/>
                <c:pt idx="0">
                  <c:v>6.2100000000000141E-3</c:v>
                </c:pt>
                <c:pt idx="1">
                  <c:v>6.2100000000000141E-3</c:v>
                </c:pt>
                <c:pt idx="2">
                  <c:v>6.2100000000000141E-3</c:v>
                </c:pt>
                <c:pt idx="3">
                  <c:v>6.2100000000000141E-3</c:v>
                </c:pt>
                <c:pt idx="4">
                  <c:v>6.2100000000000141E-3</c:v>
                </c:pt>
                <c:pt idx="5">
                  <c:v>6.2100000000000141E-3</c:v>
                </c:pt>
                <c:pt idx="6">
                  <c:v>6.2100000000000141E-3</c:v>
                </c:pt>
                <c:pt idx="7">
                  <c:v>6.2100000000000141E-3</c:v>
                </c:pt>
                <c:pt idx="8">
                  <c:v>6.2100000000000141E-3</c:v>
                </c:pt>
                <c:pt idx="9">
                  <c:v>6.2100000000000141E-3</c:v>
                </c:pt>
                <c:pt idx="10">
                  <c:v>6.2100000000000141E-3</c:v>
                </c:pt>
                <c:pt idx="11">
                  <c:v>6.2100000000000141E-3</c:v>
                </c:pt>
                <c:pt idx="12">
                  <c:v>6.2100000000000141E-3</c:v>
                </c:pt>
                <c:pt idx="13">
                  <c:v>6.2100000000000141E-3</c:v>
                </c:pt>
                <c:pt idx="14">
                  <c:v>6.2100000000000141E-3</c:v>
                </c:pt>
                <c:pt idx="15">
                  <c:v>6.2100000000000141E-3</c:v>
                </c:pt>
                <c:pt idx="16">
                  <c:v>6.2100000000000141E-3</c:v>
                </c:pt>
                <c:pt idx="17">
                  <c:v>6.2100000000000141E-3</c:v>
                </c:pt>
                <c:pt idx="18">
                  <c:v>6.2100000000000141E-3</c:v>
                </c:pt>
                <c:pt idx="19">
                  <c:v>6.2100000000000141E-3</c:v>
                </c:pt>
                <c:pt idx="20">
                  <c:v>6.2100000000000141E-3</c:v>
                </c:pt>
              </c:numCache>
            </c:numRef>
          </c:val>
        </c:ser>
        <c:ser>
          <c:idx val="2"/>
          <c:order val="2"/>
          <c:tx>
            <c:strRef>
              <c:f>Рис7!$K$11</c:f>
              <c:strCache>
                <c:ptCount val="1"/>
                <c:pt idx="0">
                  <c:v>Уровень 5σ</c:v>
                </c:pt>
              </c:strCache>
            </c:strRef>
          </c:tx>
          <c:spPr>
            <a:ln w="28575">
              <a:solidFill>
                <a:srgbClr val="00FF00"/>
              </a:solidFill>
              <a:prstDash val="dash"/>
            </a:ln>
          </c:spPr>
          <c:marker>
            <c:symbol val="none"/>
          </c:marker>
          <c:cat>
            <c:multiLvlStrRef>
              <c:f>Рис7!$G$12:$H$32</c:f>
              <c:multiLvlStrCache>
                <c:ptCount val="21"/>
                <c:lvl>
                  <c:pt idx="0">
                    <c:v>апр</c:v>
                  </c:pt>
                  <c:pt idx="1">
                    <c:v>май</c:v>
                  </c:pt>
                  <c:pt idx="2">
                    <c:v>июн</c:v>
                  </c:pt>
                  <c:pt idx="3">
                    <c:v>июл</c:v>
                  </c:pt>
                  <c:pt idx="4">
                    <c:v>авг</c:v>
                  </c:pt>
                  <c:pt idx="5">
                    <c:v>сен</c:v>
                  </c:pt>
                  <c:pt idx="6">
                    <c:v>окт</c:v>
                  </c:pt>
                  <c:pt idx="7">
                    <c:v>ноя</c:v>
                  </c:pt>
                  <c:pt idx="8">
                    <c:v>дек</c:v>
                  </c:pt>
                  <c:pt idx="9">
                    <c:v>янв</c:v>
                  </c:pt>
                  <c:pt idx="10">
                    <c:v>фев</c:v>
                  </c:pt>
                  <c:pt idx="11">
                    <c:v>мар</c:v>
                  </c:pt>
                  <c:pt idx="12">
                    <c:v>апр</c:v>
                  </c:pt>
                  <c:pt idx="13">
                    <c:v>май</c:v>
                  </c:pt>
                  <c:pt idx="14">
                    <c:v>июн</c:v>
                  </c:pt>
                  <c:pt idx="15">
                    <c:v>июл</c:v>
                  </c:pt>
                  <c:pt idx="16">
                    <c:v>авг</c:v>
                  </c:pt>
                  <c:pt idx="17">
                    <c:v>сен</c:v>
                  </c:pt>
                  <c:pt idx="18">
                    <c:v>окт</c:v>
                  </c:pt>
                  <c:pt idx="19">
                    <c:v>ноя</c:v>
                  </c:pt>
                  <c:pt idx="20">
                    <c:v>дек</c:v>
                  </c:pt>
                </c:lvl>
                <c:lvl>
                  <c:pt idx="0">
                    <c:v>2008</c:v>
                  </c:pt>
                  <c:pt idx="9">
                    <c:v>2009</c:v>
                  </c:pt>
                </c:lvl>
              </c:multiLvlStrCache>
            </c:multiLvlStrRef>
          </c:cat>
          <c:val>
            <c:numRef>
              <c:f>Рис7!$K$12:$K$32</c:f>
              <c:numCache>
                <c:formatCode>0.000%</c:formatCode>
                <c:ptCount val="21"/>
                <c:pt idx="0">
                  <c:v>2.3300000000000016E-4</c:v>
                </c:pt>
                <c:pt idx="1">
                  <c:v>2.3300000000000016E-4</c:v>
                </c:pt>
                <c:pt idx="2">
                  <c:v>2.3300000000000016E-4</c:v>
                </c:pt>
                <c:pt idx="3">
                  <c:v>2.3300000000000016E-4</c:v>
                </c:pt>
                <c:pt idx="4">
                  <c:v>2.3300000000000016E-4</c:v>
                </c:pt>
                <c:pt idx="5">
                  <c:v>2.3300000000000016E-4</c:v>
                </c:pt>
                <c:pt idx="6">
                  <c:v>2.3300000000000016E-4</c:v>
                </c:pt>
                <c:pt idx="7">
                  <c:v>2.3300000000000016E-4</c:v>
                </c:pt>
                <c:pt idx="8">
                  <c:v>2.3300000000000016E-4</c:v>
                </c:pt>
                <c:pt idx="9">
                  <c:v>2.3300000000000016E-4</c:v>
                </c:pt>
                <c:pt idx="10">
                  <c:v>2.3300000000000016E-4</c:v>
                </c:pt>
                <c:pt idx="11">
                  <c:v>2.3300000000000016E-4</c:v>
                </c:pt>
                <c:pt idx="12">
                  <c:v>2.3300000000000016E-4</c:v>
                </c:pt>
                <c:pt idx="13">
                  <c:v>2.3300000000000016E-4</c:v>
                </c:pt>
                <c:pt idx="14">
                  <c:v>2.3300000000000016E-4</c:v>
                </c:pt>
                <c:pt idx="15">
                  <c:v>2.3300000000000016E-4</c:v>
                </c:pt>
                <c:pt idx="16">
                  <c:v>2.3300000000000016E-4</c:v>
                </c:pt>
                <c:pt idx="17">
                  <c:v>2.3300000000000016E-4</c:v>
                </c:pt>
                <c:pt idx="18">
                  <c:v>2.3300000000000016E-4</c:v>
                </c:pt>
                <c:pt idx="19">
                  <c:v>2.3300000000000016E-4</c:v>
                </c:pt>
                <c:pt idx="20">
                  <c:v>2.3300000000000016E-4</c:v>
                </c:pt>
              </c:numCache>
            </c:numRef>
          </c:val>
        </c:ser>
        <c:marker val="1"/>
        <c:axId val="65907328"/>
        <c:axId val="65917312"/>
      </c:lineChart>
      <c:catAx>
        <c:axId val="65907328"/>
        <c:scaling>
          <c:orientation val="minMax"/>
        </c:scaling>
        <c:axPos val="b"/>
        <c:numFmt formatCode="[$-419]d\ mmm;@" sourceLinked="0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5917312"/>
        <c:crosses val="autoZero"/>
        <c:lblAlgn val="ctr"/>
        <c:lblOffset val="100"/>
      </c:catAx>
      <c:valAx>
        <c:axId val="65917312"/>
        <c:scaling>
          <c:orientation val="minMax"/>
          <c:max val="6.9500000000000204E-3"/>
          <c:min val="0"/>
        </c:scaling>
        <c:axPos val="l"/>
        <c:majorGridlines/>
        <c:numFmt formatCode="0.0%" sourceLinked="0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590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67587384910753"/>
          <c:y val="0.26793605344786448"/>
          <c:w val="0.27759660548141107"/>
          <c:h val="0.33930572727996045"/>
        </c:manualLayout>
      </c:layout>
      <c:overlay val="1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1"/>
          <c:order val="1"/>
          <c:tx>
            <c:strRef>
              <c:f>Рис7!$J$33</c:f>
            </c:strRef>
          </c:tx>
          <c:spPr>
            <a:ln>
              <a:noFill/>
            </a:ln>
          </c:spPr>
          <c:cat>
            <c:multiLvlStrRef>
              <c:f>Рис7!$G$34:$H$42</c:f>
            </c:multiLvlStrRef>
          </c:cat>
          <c:val>
            <c:numRef>
              <c:f>Рис7!$J$34:$J$42</c:f>
            </c:numRef>
          </c:val>
        </c:ser>
        <c:ser>
          <c:idx val="2"/>
          <c:order val="2"/>
          <c:tx>
            <c:strRef>
              <c:f>Рис7!$K$33</c:f>
            </c:strRef>
          </c:tx>
          <c:spPr>
            <a:ln w="28575">
              <a:solidFill>
                <a:srgbClr val="00FF00"/>
              </a:solidFill>
              <a:prstDash val="dash"/>
            </a:ln>
          </c:spPr>
          <c:cat>
            <c:multiLvlStrRef>
              <c:f>Рис7!$G$34:$H$42</c:f>
            </c:multiLvlStrRef>
          </c:cat>
          <c:val>
            <c:numRef>
              <c:f>Рис7!$K$34:$K$42</c:f>
            </c:numRef>
          </c:val>
        </c:ser>
        <c:ser>
          <c:idx val="3"/>
          <c:order val="3"/>
          <c:tx>
            <c:strRef>
              <c:f>Рис7!$L$33</c:f>
            </c:strRef>
          </c:tx>
          <c:spPr>
            <a:ln w="28575">
              <a:solidFill>
                <a:srgbClr val="FF66FF"/>
              </a:solidFill>
              <a:prstDash val="dash"/>
            </a:ln>
          </c:spPr>
          <c:cat>
            <c:multiLvlStrRef>
              <c:f>Рис7!$G$34:$H$42</c:f>
            </c:multiLvlStrRef>
          </c:cat>
          <c:val>
            <c:numRef>
              <c:f>Рис7!$L$34:$L$42</c:f>
            </c:numRef>
          </c:val>
        </c:ser>
        <c:ser>
          <c:idx val="0"/>
          <c:order val="0"/>
          <c:spPr>
            <a:ln>
              <a:noFill/>
            </a:ln>
          </c:spPr>
          <c:marker>
            <c:symbol val="circle"/>
            <c:size val="14"/>
            <c:spPr>
              <a:solidFill>
                <a:srgbClr val="F79646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marker>
          <c:cat>
            <c:multiLvlStrRef>
              <c:f>Рис8!$A$2:$B$22</c:f>
              <c:multiLvlStrCache>
                <c:ptCount val="21"/>
                <c:lvl>
                  <c:pt idx="0">
                    <c:v>сен</c:v>
                  </c:pt>
                  <c:pt idx="1">
                    <c:v>окт</c:v>
                  </c:pt>
                  <c:pt idx="2">
                    <c:v>ноя</c:v>
                  </c:pt>
                  <c:pt idx="3">
                    <c:v>дек</c:v>
                  </c:pt>
                  <c:pt idx="4">
                    <c:v>янв</c:v>
                  </c:pt>
                  <c:pt idx="5">
                    <c:v>фев</c:v>
                  </c:pt>
                  <c:pt idx="6">
                    <c:v>мар</c:v>
                  </c:pt>
                  <c:pt idx="7">
                    <c:v>апр</c:v>
                  </c:pt>
                  <c:pt idx="8">
                    <c:v>май</c:v>
                  </c:pt>
                  <c:pt idx="9">
                    <c:v>июн</c:v>
                  </c:pt>
                  <c:pt idx="10">
                    <c:v>июл</c:v>
                  </c:pt>
                  <c:pt idx="11">
                    <c:v>авг</c:v>
                  </c:pt>
                  <c:pt idx="12">
                    <c:v>сен</c:v>
                  </c:pt>
                  <c:pt idx="13">
                    <c:v>окт</c:v>
                  </c:pt>
                  <c:pt idx="14">
                    <c:v>ноя</c:v>
                  </c:pt>
                  <c:pt idx="15">
                    <c:v>дек</c:v>
                  </c:pt>
                  <c:pt idx="16">
                    <c:v>янв</c:v>
                  </c:pt>
                  <c:pt idx="17">
                    <c:v>фев</c:v>
                  </c:pt>
                  <c:pt idx="18">
                    <c:v>мар</c:v>
                  </c:pt>
                  <c:pt idx="19">
                    <c:v>апр</c:v>
                  </c:pt>
                  <c:pt idx="20">
                    <c:v>май</c:v>
                  </c:pt>
                </c:lvl>
                <c:lvl>
                  <c:pt idx="0">
                    <c:v>2007</c:v>
                  </c:pt>
                  <c:pt idx="4">
                    <c:v>2008</c:v>
                  </c:pt>
                  <c:pt idx="16">
                    <c:v>2009</c:v>
                  </c:pt>
                </c:lvl>
              </c:multiLvlStrCache>
            </c:multiLvlStrRef>
          </c:cat>
          <c:val>
            <c:numRef>
              <c:f>Рис8!$C$2:$C$22</c:f>
              <c:numCache>
                <c:formatCode>General</c:formatCode>
                <c:ptCount val="21"/>
                <c:pt idx="0">
                  <c:v>105</c:v>
                </c:pt>
                <c:pt idx="1">
                  <c:v>117</c:v>
                </c:pt>
                <c:pt idx="2">
                  <c:v>93</c:v>
                </c:pt>
                <c:pt idx="3">
                  <c:v>85</c:v>
                </c:pt>
                <c:pt idx="4">
                  <c:v>48</c:v>
                </c:pt>
                <c:pt idx="5">
                  <c:v>47</c:v>
                </c:pt>
                <c:pt idx="6">
                  <c:v>89</c:v>
                </c:pt>
                <c:pt idx="7">
                  <c:v>59</c:v>
                </c:pt>
                <c:pt idx="8">
                  <c:v>60</c:v>
                </c:pt>
                <c:pt idx="9">
                  <c:v>31</c:v>
                </c:pt>
                <c:pt idx="10">
                  <c:v>45</c:v>
                </c:pt>
                <c:pt idx="11">
                  <c:v>52</c:v>
                </c:pt>
                <c:pt idx="12">
                  <c:v>74</c:v>
                </c:pt>
                <c:pt idx="13">
                  <c:v>65</c:v>
                </c:pt>
                <c:pt idx="14">
                  <c:v>27</c:v>
                </c:pt>
                <c:pt idx="15">
                  <c:v>35</c:v>
                </c:pt>
                <c:pt idx="16">
                  <c:v>10</c:v>
                </c:pt>
                <c:pt idx="17">
                  <c:v>21</c:v>
                </c:pt>
                <c:pt idx="18">
                  <c:v>14</c:v>
                </c:pt>
                <c:pt idx="19">
                  <c:v>14</c:v>
                </c:pt>
                <c:pt idx="20">
                  <c:v>6</c:v>
                </c:pt>
              </c:numCache>
            </c:numRef>
          </c:val>
        </c:ser>
        <c:marker val="1"/>
        <c:axId val="67884160"/>
        <c:axId val="67886080"/>
      </c:lineChart>
      <c:catAx>
        <c:axId val="67884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7886080"/>
        <c:crosses val="autoZero"/>
        <c:auto val="1"/>
        <c:lblAlgn val="ctr"/>
        <c:lblOffset val="100"/>
      </c:catAx>
      <c:valAx>
        <c:axId val="67886080"/>
        <c:scaling>
          <c:orientation val="minMax"/>
          <c:max val="119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67884160"/>
        <c:crosses val="autoZero"/>
        <c:crossBetween val="between"/>
      </c:valAx>
    </c:plotArea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3F1174-7497-4EB5-8A43-34892D3A9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636BAB-5143-4A0F-8D0F-01283D5BE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2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AEE2-AA51-411B-AD38-1FD0E579F6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6440-BB3B-4530-A8DD-F1D6C2404DD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F376-33B3-4F77-A58B-3F7A6E18038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40D9-6B8F-491D-9174-A6273E99AE1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3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DE03-136D-462C-9BB5-EA8C4E39B8F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4148-D9B9-4381-8B36-6E81E278433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4003-EC78-491C-96B2-94B3EE5B77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6193-B21E-446C-BBF8-C75D6E71FC6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2B68A-2970-40B2-814A-9709B2E3BBF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75F5-E64A-421B-BA46-98BCB2A209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12F-EFF7-4454-A2D8-FFB0929FBF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F2CD35E4-2356-46BE-AEDD-A96C7D2CD8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lpina.ru/book/765/list/#lis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1412776"/>
            <a:ext cx="8003232" cy="4176463"/>
          </a:xfrm>
        </p:spPr>
        <p:txBody>
          <a:bodyPr/>
          <a:lstStyle/>
          <a:p>
            <a:pPr eaLnBrk="1" hangingPunct="1"/>
            <a:r>
              <a:rPr lang="ru-RU" sz="6000" b="1" cap="all" dirty="0" smtClean="0">
                <a:latin typeface="Calibri" pitchFamily="34" charset="0"/>
              </a:rPr>
              <a:t>Современная складская логистика</a:t>
            </a:r>
            <a:r>
              <a:rPr lang="ru-RU" sz="5400" b="1" cap="all" dirty="0" smtClean="0">
                <a:latin typeface="Calibri" pitchFamily="34" charset="0"/>
              </a:rPr>
              <a:t/>
            </a:r>
            <a:br>
              <a:rPr lang="ru-RU" sz="5400" b="1" cap="all" dirty="0" smtClean="0">
                <a:latin typeface="Calibri" pitchFamily="34" charset="0"/>
              </a:rPr>
            </a:br>
            <a:r>
              <a:rPr lang="ru-RU" sz="5400" b="1" cap="all" dirty="0" smtClean="0">
                <a:latin typeface="Calibri" pitchFamily="34" charset="0"/>
              </a:rPr>
              <a:t/>
            </a:r>
            <a:br>
              <a:rPr lang="ru-RU" sz="5400" b="1" cap="all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>Сергей Багузин</a:t>
            </a:r>
            <a:endParaRPr lang="ru-RU" sz="5400" b="1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9396"/>
            <a:ext cx="2133600" cy="271442"/>
          </a:xfrm>
        </p:spPr>
        <p:txBody>
          <a:bodyPr/>
          <a:lstStyle/>
          <a:p>
            <a:pPr>
              <a:defRPr/>
            </a:pPr>
            <a:fld id="{40653624-74B7-47DC-8659-D3F53D38F118}" type="slidenum">
              <a:rPr lang="ru-RU" altLang="en-US"/>
              <a:pPr>
                <a:defRPr/>
              </a:pPr>
              <a:t>1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3583234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2400"/>
              </a:spcBef>
            </a:pPr>
            <a:r>
              <a:rPr lang="ru-RU" sz="4400" b="1" dirty="0" smtClean="0">
                <a:latin typeface="Calibri" pitchFamily="34" charset="0"/>
              </a:rPr>
              <a:t>Какие циклы нагрузки возможны в работе складов?</a:t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/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>Какие варианты компенсации неравномерностей в нагрузке вы можете предложить?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10</a:t>
            </a:fld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Неравномерность в течение </a:t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>года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11</a:t>
            </a:fld>
            <a:endParaRPr lang="ru-RU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09433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Неравномерность в течение недели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12</a:t>
            </a:fld>
            <a:endParaRPr lang="ru-RU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80796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Неравномерность в течение суток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13</a:t>
            </a:fld>
            <a:endParaRPr lang="ru-RU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06513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Сменный график решает проблемы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14</a:t>
            </a:fld>
            <a:endParaRPr lang="ru-RU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280920" cy="42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Соответствие нагрузки </a:t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>и численности смен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15</a:t>
            </a:fld>
            <a:endParaRPr lang="ru-RU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632848" cy="432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3583234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2400"/>
              </a:spcBef>
            </a:pPr>
            <a:r>
              <a:rPr lang="ru-RU" sz="4400" b="1" dirty="0" smtClean="0">
                <a:latin typeface="Calibri" pitchFamily="34" charset="0"/>
              </a:rPr>
              <a:t>Как вы думаете, какие ключевые показатели эффективности работы современного складского комплекса используются в практике управления?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16</a:t>
            </a:fld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Управление размещением товаров на складе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17</a:t>
            </a:fld>
            <a:endParaRPr lang="ru-RU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633220" cy="46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Непрерывное совершенствование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18</a:t>
            </a:fld>
            <a:endParaRPr lang="ru-RU" altLang="en-US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67544" y="1484784"/>
          <a:ext cx="799824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Число рекламаций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19</a:t>
            </a:fld>
            <a:endParaRPr lang="ru-RU" altLang="en-US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395536" y="1124744"/>
          <a:ext cx="8306573" cy="490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13496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Что мы будем обсуждать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186766" cy="4934174"/>
          </a:xfrm>
        </p:spPr>
        <p:txBody>
          <a:bodyPr/>
          <a:lstStyle/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Цели складской логистики</a:t>
            </a:r>
          </a:p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Устройство современного склада</a:t>
            </a:r>
          </a:p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Работа в условиях неравномерной нагрузки</a:t>
            </a:r>
          </a:p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Статистическое управление процессами</a:t>
            </a:r>
          </a:p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Экономика складирования</a:t>
            </a:r>
          </a:p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en-US" sz="3600" dirty="0" smtClean="0">
                <a:latin typeface="Calibri" pitchFamily="34" charset="0"/>
              </a:rPr>
              <a:t>WMS</a:t>
            </a:r>
            <a:r>
              <a:rPr lang="ru-RU" sz="3600" dirty="0" smtClean="0">
                <a:latin typeface="Calibri" pitchFamily="34" charset="0"/>
              </a:rPr>
              <a:t>-системы</a:t>
            </a:r>
          </a:p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Иное ПО, используемое на складе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5815482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2400"/>
              </a:spcBef>
            </a:pPr>
            <a:r>
              <a:rPr lang="ru-RU" sz="4400" b="1" dirty="0" smtClean="0">
                <a:latin typeface="Calibri" pitchFamily="34" charset="0"/>
              </a:rPr>
              <a:t>С какими методами расчета затрат вы знакомы?</a:t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/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>Назовите плюсы и минусы этих методов</a:t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/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>Почему в бухгалтерском </a:t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>и управленческом учете используются разные методы учета затрат?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20</a:t>
            </a:fld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Экономика управления складскими запасами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21</a:t>
            </a:fld>
            <a:endParaRPr lang="ru-RU" altLang="en-US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600" dirty="0" smtClean="0">
                <a:latin typeface="Calibri" pitchFamily="34" charset="0"/>
              </a:rPr>
              <a:t>Метод полной себестоимости может привести к неверным решениям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600" dirty="0" smtClean="0">
                <a:latin typeface="Calibri" pitchFamily="34" charset="0"/>
              </a:rPr>
              <a:t>Функционально-стоимостной анализ 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(</a:t>
            </a:r>
            <a:r>
              <a:rPr lang="ru-RU" sz="3600" dirty="0" err="1" smtClean="0">
                <a:latin typeface="Calibri" pitchFamily="34" charset="0"/>
              </a:rPr>
              <a:t>АВС-костинг</a:t>
            </a:r>
            <a:r>
              <a:rPr lang="ru-RU" sz="3600" dirty="0" smtClean="0">
                <a:latin typeface="Calibri" pitchFamily="34" charset="0"/>
              </a:rPr>
              <a:t>) не спасает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600" dirty="0" smtClean="0">
                <a:latin typeface="Calibri" pitchFamily="34" charset="0"/>
              </a:rPr>
              <a:t>Активы в виде складских запасов – не так уж «активны»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Управленческий учет по Теории ограничений (</a:t>
            </a:r>
            <a:r>
              <a:rPr lang="ru-RU" sz="4400" b="1" dirty="0" err="1" smtClean="0">
                <a:latin typeface="Calibri" pitchFamily="34" charset="0"/>
              </a:rPr>
              <a:t>Голдратта</a:t>
            </a:r>
            <a:r>
              <a:rPr lang="ru-RU" sz="4400" b="1" dirty="0" smtClean="0">
                <a:latin typeface="Calibri" pitchFamily="34" charset="0"/>
              </a:rPr>
              <a:t>)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22</a:t>
            </a:fld>
            <a:endParaRPr lang="ru-RU" altLang="en-US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Валовой доход (Т) – скорость, с которой система генерирует деньги </a:t>
            </a:r>
            <a:r>
              <a:rPr lang="ru-RU" sz="3000" b="1" dirty="0" smtClean="0">
                <a:latin typeface="Calibri" pitchFamily="34" charset="0"/>
              </a:rPr>
              <a:t>в результате продаж: </a:t>
            </a:r>
            <a:r>
              <a:rPr lang="en-US" sz="3000" i="1" dirty="0" smtClean="0">
                <a:latin typeface="Calibri" pitchFamily="34" charset="0"/>
              </a:rPr>
              <a:t>T</a:t>
            </a:r>
            <a:r>
              <a:rPr lang="ru-RU" sz="3000" i="1" dirty="0" smtClean="0">
                <a:latin typeface="Calibri" pitchFamily="34" charset="0"/>
              </a:rPr>
              <a:t> = </a:t>
            </a:r>
            <a:r>
              <a:rPr lang="en-US" sz="3000" i="1" dirty="0" smtClean="0">
                <a:latin typeface="Calibri" pitchFamily="34" charset="0"/>
              </a:rPr>
              <a:t>P</a:t>
            </a:r>
            <a:r>
              <a:rPr lang="ru-RU" sz="3000" i="1" dirty="0" smtClean="0">
                <a:latin typeface="Calibri" pitchFamily="34" charset="0"/>
              </a:rPr>
              <a:t> – </a:t>
            </a:r>
            <a:r>
              <a:rPr lang="en-US" sz="3000" i="1" dirty="0" smtClean="0">
                <a:latin typeface="Calibri" pitchFamily="34" charset="0"/>
              </a:rPr>
              <a:t>TVC</a:t>
            </a:r>
            <a:r>
              <a:rPr lang="ru-RU" sz="3000" i="1" dirty="0" smtClean="0">
                <a:latin typeface="Calibri" pitchFamily="34" charset="0"/>
              </a:rPr>
              <a:t> </a:t>
            </a:r>
            <a:r>
              <a:rPr lang="ru-RU" sz="3000" dirty="0" smtClean="0">
                <a:latin typeface="Calibri" pitchFamily="34" charset="0"/>
              </a:rPr>
              <a:t>(продажи за минусом полностью переменных затрат)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Инвестиции (</a:t>
            </a:r>
            <a:r>
              <a:rPr lang="en-US" sz="3000" dirty="0" smtClean="0">
                <a:latin typeface="Calibri" pitchFamily="34" charset="0"/>
              </a:rPr>
              <a:t>I</a:t>
            </a:r>
            <a:r>
              <a:rPr lang="ru-RU" sz="3000" dirty="0" smtClean="0">
                <a:latin typeface="Calibri" pitchFamily="34" charset="0"/>
              </a:rPr>
              <a:t>) – деньги, связанные в системе, позволяющие генерировать доход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Операционные затраты (ОЕ) – деньги, затрачиваемые системой на преобразование инвестиций в доход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3000" i="1" dirty="0" smtClean="0">
                <a:latin typeface="Calibri" pitchFamily="34" charset="0"/>
              </a:rPr>
              <a:t>ROI = (T – OE) / I</a:t>
            </a:r>
            <a:endParaRPr lang="ru-RU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84693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Система управления складом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23</a:t>
            </a:fld>
            <a:endParaRPr lang="ru-RU" altLang="en-US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Учет (1С)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Приемка и отгрузка (</a:t>
            </a:r>
            <a:r>
              <a:rPr lang="ru-RU" sz="3000" dirty="0" err="1" smtClean="0">
                <a:latin typeface="Calibri" pitchFamily="34" charset="0"/>
              </a:rPr>
              <a:t>штрихкодирование</a:t>
            </a:r>
            <a:r>
              <a:rPr lang="ru-RU" sz="3000" dirty="0" smtClean="0">
                <a:latin typeface="Calibri" pitchFamily="34" charset="0"/>
              </a:rPr>
              <a:t>, </a:t>
            </a:r>
            <a:r>
              <a:rPr lang="en-US" sz="3000" dirty="0" smtClean="0">
                <a:latin typeface="Calibri" pitchFamily="34" charset="0"/>
              </a:rPr>
              <a:t>RFID</a:t>
            </a:r>
            <a:r>
              <a:rPr lang="ru-RU" sz="3000" dirty="0" smtClean="0">
                <a:latin typeface="Calibri" pitchFamily="34" charset="0"/>
              </a:rPr>
              <a:t>, серийные номера, </a:t>
            </a:r>
            <a:r>
              <a:rPr lang="ru-RU" sz="3000" dirty="0" err="1" smtClean="0">
                <a:latin typeface="Calibri" pitchFamily="34" charset="0"/>
              </a:rPr>
              <a:t>партионный</a:t>
            </a:r>
            <a:r>
              <a:rPr lang="ru-RU" sz="3000" dirty="0" smtClean="0">
                <a:latin typeface="Calibri" pitchFamily="34" charset="0"/>
              </a:rPr>
              <a:t> учет)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Стратегии хранения, пополнения, отбора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Инвентаризация без остановки работы склада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Управление задачами и ресурсами (</a:t>
            </a:r>
            <a:r>
              <a:rPr lang="en-US" sz="3000" dirty="0" smtClean="0">
                <a:latin typeface="Calibri" pitchFamily="34" charset="0"/>
              </a:rPr>
              <a:t>TRM)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Единицы складирования и контейнеры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err="1" smtClean="0">
                <a:latin typeface="Calibri" pitchFamily="34" charset="0"/>
              </a:rPr>
              <a:t>Биллинг</a:t>
            </a:r>
            <a:r>
              <a:rPr lang="ru-RU" sz="3000" dirty="0" smtClean="0">
                <a:latin typeface="Calibri" pitchFamily="34" charset="0"/>
              </a:rPr>
              <a:t>, ответственное хранение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Сервис и ремонт складской техники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dirty="0" smtClean="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7897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Системы управления складом, присутствующие на рынке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24</a:t>
            </a:fld>
            <a:endParaRPr lang="ru-RU" altLang="en-US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r-FR" sz="3000" b="1" dirty="0" smtClean="0">
                <a:latin typeface="Calibri" pitchFamily="34" charset="0"/>
              </a:rPr>
              <a:t>Radio Beacon </a:t>
            </a:r>
            <a:r>
              <a:rPr lang="fr-FR" sz="3000" dirty="0" smtClean="0">
                <a:latin typeface="Calibri" pitchFamily="34" charset="0"/>
              </a:rPr>
              <a:t>WMS</a:t>
            </a:r>
            <a:r>
              <a:rPr lang="ru-RU" sz="3000" dirty="0" smtClean="0">
                <a:latin typeface="Calibri" pitchFamily="34" charset="0"/>
              </a:rPr>
              <a:t> (</a:t>
            </a:r>
            <a:r>
              <a:rPr lang="fr-FR" sz="3000" dirty="0" smtClean="0">
                <a:latin typeface="Calibri" pitchFamily="34" charset="0"/>
              </a:rPr>
              <a:t>ant Technologies</a:t>
            </a:r>
            <a:r>
              <a:rPr lang="ru-RU" sz="3000" dirty="0" smtClean="0">
                <a:latin typeface="Calibri" pitchFamily="34" charset="0"/>
              </a:rPr>
              <a:t>)</a:t>
            </a:r>
            <a:endParaRPr lang="fr-FR" sz="3000" dirty="0" smtClean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b="1" dirty="0" smtClean="0">
                <a:latin typeface="Calibri" pitchFamily="34" charset="0"/>
              </a:rPr>
              <a:t>1С</a:t>
            </a:r>
            <a:r>
              <a:rPr lang="ru-RU" sz="3000" dirty="0" smtClean="0">
                <a:latin typeface="Calibri" pitchFamily="34" charset="0"/>
              </a:rPr>
              <a:t>-Логистика:Управление складом ред. 2.0 (Компания AXELOT)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000" b="1" dirty="0" smtClean="0">
                <a:latin typeface="Calibri" pitchFamily="34" charset="0"/>
              </a:rPr>
              <a:t>Manhattan</a:t>
            </a:r>
            <a:r>
              <a:rPr lang="en-US" sz="3000" dirty="0" smtClean="0">
                <a:latin typeface="Calibri" pitchFamily="34" charset="0"/>
              </a:rPr>
              <a:t> WMS</a:t>
            </a:r>
            <a:r>
              <a:rPr lang="ru-RU" sz="3000" dirty="0" smtClean="0">
                <a:latin typeface="Calibri" pitchFamily="34" charset="0"/>
              </a:rPr>
              <a:t> (</a:t>
            </a:r>
            <a:r>
              <a:rPr lang="ru-RU" sz="3000" dirty="0" err="1" smtClean="0">
                <a:latin typeface="Calibri" pitchFamily="34" charset="0"/>
              </a:rPr>
              <a:t>Корус</a:t>
            </a:r>
            <a:r>
              <a:rPr lang="ru-RU" sz="3000" dirty="0" smtClean="0">
                <a:latin typeface="Calibri" pitchFamily="34" charset="0"/>
              </a:rPr>
              <a:t> консалтинг)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000" b="1" dirty="0" err="1" smtClean="0">
                <a:latin typeface="Calibri" pitchFamily="34" charset="0"/>
              </a:rPr>
              <a:t>HighJump</a:t>
            </a:r>
            <a:r>
              <a:rPr lang="en-US" sz="3000" dirty="0" err="1" smtClean="0">
                <a:latin typeface="Calibri" pitchFamily="34" charset="0"/>
              </a:rPr>
              <a:t>TM</a:t>
            </a:r>
            <a:r>
              <a:rPr lang="ru-RU" sz="3000" dirty="0" smtClean="0">
                <a:latin typeface="Calibri" pitchFamily="34" charset="0"/>
              </a:rPr>
              <a:t> (</a:t>
            </a:r>
            <a:r>
              <a:rPr lang="en-US" sz="3000" dirty="0" err="1" smtClean="0">
                <a:latin typeface="Calibri" pitchFamily="34" charset="0"/>
              </a:rPr>
              <a:t>Компания</a:t>
            </a:r>
            <a:r>
              <a:rPr lang="en-US" sz="3000" dirty="0" smtClean="0">
                <a:latin typeface="Calibri" pitchFamily="34" charset="0"/>
              </a:rPr>
              <a:t> R-ID</a:t>
            </a:r>
            <a:r>
              <a:rPr lang="ru-RU" sz="3000" dirty="0" smtClean="0">
                <a:latin typeface="Calibri" pitchFamily="34" charset="0"/>
              </a:rPr>
              <a:t>)</a:t>
            </a:r>
            <a:endParaRPr lang="en-US" sz="3000" dirty="0" smtClean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000" b="1" dirty="0" err="1" smtClean="0">
                <a:latin typeface="Calibri" pitchFamily="34" charset="0"/>
              </a:rPr>
              <a:t>EXceed</a:t>
            </a:r>
            <a:r>
              <a:rPr lang="en-US" sz="3000" dirty="0" smtClean="0">
                <a:latin typeface="Calibri" pitchFamily="34" charset="0"/>
              </a:rPr>
              <a:t> WMS 4000 (</a:t>
            </a:r>
            <a:r>
              <a:rPr lang="en-US" sz="3000" dirty="0" err="1" smtClean="0">
                <a:latin typeface="Calibri" pitchFamily="34" charset="0"/>
              </a:rPr>
              <a:t>Infor</a:t>
            </a:r>
            <a:r>
              <a:rPr lang="en-US" sz="3000" dirty="0" smtClean="0">
                <a:latin typeface="Calibri" pitchFamily="34" charset="0"/>
              </a:rPr>
              <a:t> WM NG)</a:t>
            </a:r>
            <a:r>
              <a:rPr lang="ru-RU" sz="3000" dirty="0" smtClean="0">
                <a:latin typeface="Calibri" pitchFamily="34" charset="0"/>
              </a:rPr>
              <a:t> (</a:t>
            </a:r>
            <a:r>
              <a:rPr lang="en-US" sz="3000" dirty="0" smtClean="0">
                <a:latin typeface="Calibri" pitchFamily="34" charset="0"/>
              </a:rPr>
              <a:t>i2-СНГ</a:t>
            </a:r>
            <a:r>
              <a:rPr lang="ru-RU" sz="3000" dirty="0" smtClean="0">
                <a:latin typeface="Calibri" pitchFamily="34" charset="0"/>
              </a:rPr>
              <a:t>)</a:t>
            </a:r>
            <a:endParaRPr lang="en-US" sz="3000" dirty="0" smtClean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000" b="1" dirty="0" smtClean="0">
                <a:latin typeface="Calibri" pitchFamily="34" charset="0"/>
              </a:rPr>
              <a:t>SAP</a:t>
            </a:r>
            <a:r>
              <a:rPr lang="en-US" sz="3000" dirty="0" smtClean="0">
                <a:latin typeface="Calibri" pitchFamily="34" charset="0"/>
              </a:rPr>
              <a:t> Extended </a:t>
            </a:r>
            <a:r>
              <a:rPr lang="ru-RU" sz="3000" dirty="0" smtClean="0">
                <a:latin typeface="Calibri" pitchFamily="34" charset="0"/>
              </a:rPr>
              <a:t>(ЛАНИТ)</a:t>
            </a:r>
            <a:endParaRPr lang="en-US" sz="3000" dirty="0" smtClean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000" b="1" dirty="0" smtClean="0">
                <a:latin typeface="Calibri" pitchFamily="34" charset="0"/>
              </a:rPr>
              <a:t>Solvo</a:t>
            </a:r>
            <a:r>
              <a:rPr lang="ru-RU" sz="3000" dirty="0" smtClean="0">
                <a:latin typeface="Calibri" pitchFamily="34" charset="0"/>
              </a:rPr>
              <a:t>.WMS (Компания «СОЛВО»)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463884" cy="127897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Другие системы, востребованные в складской логистике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25</a:t>
            </a:fld>
            <a:endParaRPr lang="ru-RU" altLang="en-US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000" b="1" dirty="0" smtClean="0">
                <a:latin typeface="Calibri" pitchFamily="34" charset="0"/>
              </a:rPr>
              <a:t>TMS</a:t>
            </a:r>
            <a:r>
              <a:rPr lang="en-US" sz="3000" dirty="0" smtClean="0">
                <a:latin typeface="Calibri" pitchFamily="34" charset="0"/>
              </a:rPr>
              <a:t> (Transportation Management System</a:t>
            </a:r>
            <a:r>
              <a:rPr lang="ru-RU" sz="3000" dirty="0" smtClean="0">
                <a:latin typeface="Calibri" pitchFamily="34" charset="0"/>
              </a:rPr>
              <a:t>; система управления транспортом</a:t>
            </a:r>
            <a:r>
              <a:rPr lang="en-US" sz="3000" dirty="0" smtClean="0">
                <a:latin typeface="Calibri" pitchFamily="34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000" b="1" dirty="0" smtClean="0">
                <a:latin typeface="Calibri" pitchFamily="34" charset="0"/>
              </a:rPr>
              <a:t>YMS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en-US" sz="3000" dirty="0" smtClean="0">
                <a:latin typeface="Calibri" pitchFamily="34" charset="0"/>
              </a:rPr>
              <a:t>(Yard Management System</a:t>
            </a:r>
            <a:r>
              <a:rPr lang="ru-RU" sz="3000" dirty="0" smtClean="0">
                <a:latin typeface="Calibri" pitchFamily="34" charset="0"/>
              </a:rPr>
              <a:t>; система управления двором</a:t>
            </a:r>
            <a:r>
              <a:rPr lang="en-US" sz="3000" dirty="0" smtClean="0">
                <a:latin typeface="Calibri" pitchFamily="34" charset="0"/>
              </a:rPr>
              <a:t>)</a:t>
            </a:r>
            <a:endParaRPr lang="ru-RU" sz="3000" dirty="0" smtClean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000" b="1" dirty="0" smtClean="0">
                <a:latin typeface="Calibri" pitchFamily="34" charset="0"/>
              </a:rPr>
              <a:t>VPM</a:t>
            </a:r>
            <a:r>
              <a:rPr lang="en-US" sz="3000" dirty="0" smtClean="0">
                <a:latin typeface="Calibri" pitchFamily="34" charset="0"/>
              </a:rPr>
              <a:t> (Voice Picking Manager</a:t>
            </a:r>
            <a:r>
              <a:rPr lang="ru-RU" sz="3000" dirty="0" smtClean="0">
                <a:latin typeface="Calibri" pitchFamily="34" charset="0"/>
              </a:rPr>
              <a:t>; технология голосовой коммуникации)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000" b="1" dirty="0" smtClean="0">
                <a:latin typeface="Calibri" pitchFamily="34" charset="0"/>
              </a:rPr>
              <a:t>SCM</a:t>
            </a:r>
            <a:r>
              <a:rPr lang="en-US" sz="3000" dirty="0" smtClean="0">
                <a:latin typeface="Calibri" pitchFamily="34" charset="0"/>
              </a:rPr>
              <a:t> (Supply Chain Management; </a:t>
            </a:r>
            <a:r>
              <a:rPr lang="ru-RU" sz="3000" dirty="0" smtClean="0">
                <a:latin typeface="Calibri" pitchFamily="34" charset="0"/>
              </a:rPr>
              <a:t>система управления цепочками поставок</a:t>
            </a:r>
            <a:r>
              <a:rPr lang="en-US" sz="3000" dirty="0" smtClean="0">
                <a:latin typeface="Calibri" pitchFamily="34" charset="0"/>
              </a:rPr>
              <a:t>)</a:t>
            </a:r>
            <a:endParaRPr lang="ru-RU" sz="3000" dirty="0" smtClean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000" b="1" dirty="0" smtClean="0">
                <a:latin typeface="Calibri" pitchFamily="34" charset="0"/>
              </a:rPr>
              <a:t>BI</a:t>
            </a:r>
            <a:r>
              <a:rPr lang="en-US" sz="3000" dirty="0" smtClean="0">
                <a:latin typeface="Calibri" pitchFamily="34" charset="0"/>
              </a:rPr>
              <a:t> (Business Intelligence</a:t>
            </a:r>
            <a:r>
              <a:rPr lang="ru-RU" sz="3000" dirty="0" smtClean="0">
                <a:latin typeface="Calibri" pitchFamily="34" charset="0"/>
              </a:rPr>
              <a:t>; бизнес-аналитика)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E4148-D9B9-4381-8B36-6E81E2784331}" type="slidenum">
              <a:rPr lang="ru-RU" altLang="en-US" smtClean="0"/>
              <a:pPr>
                <a:defRPr/>
              </a:pPr>
              <a:t>26</a:t>
            </a:fld>
            <a:endParaRPr lang="ru-RU" altLang="en-US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Рекомендованная литература</a:t>
            </a:r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i="1" dirty="0" smtClean="0">
                <a:latin typeface="Calibri" pitchFamily="34" charset="0"/>
              </a:rPr>
              <a:t>Д. </a:t>
            </a:r>
            <a:r>
              <a:rPr lang="ru-RU" sz="2400" i="1" dirty="0" err="1" smtClean="0">
                <a:latin typeface="Calibri" pitchFamily="34" charset="0"/>
              </a:rPr>
              <a:t>Шрайбфедер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«Эффективное управление запасами»</a:t>
            </a:r>
          </a:p>
          <a:p>
            <a:pPr eaLnBrk="1" hangingPunct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ru-RU" sz="2400" dirty="0" smtClean="0">
              <a:latin typeface="Calibri" pitchFamily="34" charset="0"/>
            </a:endParaRPr>
          </a:p>
          <a:p>
            <a:pPr eaLnBrk="1" hangingPunct="1">
              <a:spcBef>
                <a:spcPts val="2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i="1" dirty="0" smtClean="0">
                <a:latin typeface="Calibri" pitchFamily="34" charset="0"/>
              </a:rPr>
              <a:t>Т. </a:t>
            </a:r>
            <a:r>
              <a:rPr lang="ru-RU" sz="2400" i="1" dirty="0" err="1" smtClean="0">
                <a:latin typeface="Calibri" pitchFamily="34" charset="0"/>
              </a:rPr>
              <a:t>Корбетт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«Учет прохода. Управленческий учет по ТОС </a:t>
            </a:r>
            <a:r>
              <a:rPr lang="en-US" sz="2400" dirty="0" smtClean="0">
                <a:latin typeface="Calibri" pitchFamily="34" charset="0"/>
              </a:rPr>
              <a:t>[</a:t>
            </a:r>
            <a:r>
              <a:rPr lang="ru-RU" sz="2400" dirty="0" smtClean="0">
                <a:latin typeface="Calibri" pitchFamily="34" charset="0"/>
              </a:rPr>
              <a:t>теории ограничений</a:t>
            </a:r>
            <a:r>
              <a:rPr lang="en-US" sz="2400" dirty="0" smtClean="0">
                <a:latin typeface="Calibri" pitchFamily="34" charset="0"/>
              </a:rPr>
              <a:t>]</a:t>
            </a:r>
            <a:r>
              <a:rPr lang="ru-RU" sz="2400" dirty="0" smtClean="0">
                <a:latin typeface="Calibri" pitchFamily="34" charset="0"/>
              </a:rPr>
              <a:t>»</a:t>
            </a:r>
          </a:p>
          <a:p>
            <a:pPr eaLnBrk="1" hangingPunct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ru-RU" sz="2400" dirty="0" smtClean="0">
              <a:latin typeface="Calibri" pitchFamily="34" charset="0"/>
            </a:endParaRPr>
          </a:p>
          <a:p>
            <a:pPr eaLnBrk="1" hangingPunct="1">
              <a:spcBef>
                <a:spcPts val="3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i="1" dirty="0" smtClean="0">
                <a:latin typeface="Calibri" pitchFamily="34" charset="0"/>
              </a:rPr>
              <a:t>Д. </a:t>
            </a:r>
            <a:r>
              <a:rPr lang="ru-RU" sz="2400" i="1" dirty="0" err="1" smtClean="0">
                <a:latin typeface="Calibri" pitchFamily="34" charset="0"/>
              </a:rPr>
              <a:t>Уилер</a:t>
            </a:r>
            <a:r>
              <a:rPr lang="ru-RU" sz="2400" i="1" dirty="0" smtClean="0">
                <a:latin typeface="Calibri" pitchFamily="34" charset="0"/>
              </a:rPr>
              <a:t>, Д. </a:t>
            </a:r>
            <a:r>
              <a:rPr lang="ru-RU" sz="2400" i="1" dirty="0" err="1" smtClean="0">
                <a:latin typeface="Calibri" pitchFamily="34" charset="0"/>
              </a:rPr>
              <a:t>Чамберс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«Статистическое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управление процессами: Оптимизация бизнеса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с использованием контрольных карт </a:t>
            </a:r>
            <a:r>
              <a:rPr lang="ru-RU" sz="2400" dirty="0" err="1" smtClean="0">
                <a:latin typeface="Calibri" pitchFamily="34" charset="0"/>
              </a:rPr>
              <a:t>Шухарта</a:t>
            </a:r>
            <a:r>
              <a:rPr lang="ru-RU" sz="2400" dirty="0" smtClean="0">
                <a:latin typeface="Calibri" pitchFamily="34" charset="0"/>
              </a:rPr>
              <a:t>»</a:t>
            </a:r>
            <a:endParaRPr lang="ru-RU" dirty="0" smtClean="0">
              <a:latin typeface="Calibri" pitchFamily="34" charset="0"/>
            </a:endParaRPr>
          </a:p>
        </p:txBody>
      </p:sp>
      <p:pic>
        <p:nvPicPr>
          <p:cNvPr id="18" name="Рисунок 5" descr="Статистическое управление процессами: Оптимизация бизнеса с использованием контрольных карт Шухарт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652963"/>
            <a:ext cx="936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Учет прохода_обложка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0313" y="3117572"/>
            <a:ext cx="936104" cy="1463556"/>
          </a:xfrm>
          <a:prstGeom prst="rect">
            <a:avLst/>
          </a:prstGeom>
        </p:spPr>
      </p:pic>
      <p:pic>
        <p:nvPicPr>
          <p:cNvPr id="5122" name="Picture 2" descr="http://www.alpina.ru/ns/data/books/images/300.cover.big.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628800"/>
            <a:ext cx="987806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8218488" cy="54387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latin typeface="Calibri" pitchFamily="34" charset="0"/>
              </a:rPr>
              <a:t>Спасибо за внимание!</a:t>
            </a:r>
          </a:p>
          <a:p>
            <a:pPr algn="ctr">
              <a:buFont typeface="Wingdings" pitchFamily="2" charset="2"/>
              <a:buNone/>
            </a:pPr>
            <a:endParaRPr lang="ru-RU" sz="4400" b="1" dirty="0" smtClean="0">
              <a:latin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latin typeface="Calibri" pitchFamily="34" charset="0"/>
              </a:rPr>
              <a:t>Ваши вопросы</a:t>
            </a:r>
            <a:endParaRPr lang="ru-RU" sz="3600" b="1" dirty="0" smtClean="0">
              <a:latin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3600" b="1" smtClean="0">
              <a:latin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3600" b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Calibri" pitchFamily="34" charset="0"/>
              </a:rPr>
              <a:t>Скачать настоящую презентацию можно адресу </a:t>
            </a:r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www.baguzin.ru</a:t>
            </a:r>
            <a:endParaRPr lang="ru-RU" sz="36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AFCF6-8E5D-44A2-A3F1-BB8147EFA6E4}" type="slidenum">
              <a:rPr lang="ru-RU" altLang="en-US" smtClean="0"/>
              <a:pPr>
                <a:defRPr/>
              </a:pPr>
              <a:t>27</a:t>
            </a:fld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Как вы думаете, какие цели решает складская логистика?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8186766" cy="4286102"/>
          </a:xfrm>
        </p:spPr>
        <p:txBody>
          <a:bodyPr/>
          <a:lstStyle/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None/>
            </a:pPr>
            <a:r>
              <a:rPr lang="ru-RU" sz="3600" i="1" dirty="0" smtClean="0">
                <a:latin typeface="Calibri" pitchFamily="34" charset="0"/>
              </a:rPr>
              <a:t>Подсказки:</a:t>
            </a:r>
          </a:p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Можно ли обойтись без складов?</a:t>
            </a:r>
          </a:p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Перечислите позитивные и негативные стороны наличия складов</a:t>
            </a:r>
          </a:p>
          <a:p>
            <a:pPr marL="360000" indent="-36000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Где лучше размещать запасы: 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ближе к производителю или 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ближе к потребителям?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3</a:t>
            </a:fld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990946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Цели складской логистики</a:t>
            </a:r>
            <a:endParaRPr lang="ru-RU" sz="4400" b="1" baseline="500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186766" cy="4718150"/>
          </a:xfrm>
        </p:spPr>
        <p:txBody>
          <a:bodyPr/>
          <a:lstStyle/>
          <a:p>
            <a:pPr marL="360000" indent="-36000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Выравнивание потока</a:t>
            </a:r>
          </a:p>
          <a:p>
            <a:pPr marL="360000" indent="-36000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Накопление запасов (сезонность)</a:t>
            </a:r>
          </a:p>
          <a:p>
            <a:pPr marL="360000" indent="-36000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Перераспределение запасов</a:t>
            </a:r>
          </a:p>
          <a:p>
            <a:pPr marL="360000" indent="-36000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Обработка товаров</a:t>
            </a:r>
          </a:p>
          <a:p>
            <a:pPr marL="360000" indent="-36000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Сглаживание вариабельности</a:t>
            </a:r>
          </a:p>
          <a:p>
            <a:pPr marL="1080000" indent="-36000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dirty="0" smtClean="0">
                <a:latin typeface="Calibri" pitchFamily="34" charset="0"/>
              </a:rPr>
              <a:t>Для одного магазина </a:t>
            </a:r>
            <a:r>
              <a:rPr lang="ru-RU" dirty="0" err="1" smtClean="0">
                <a:latin typeface="Calibri" pitchFamily="34" charset="0"/>
              </a:rPr>
              <a:t>х</a:t>
            </a:r>
            <a:r>
              <a:rPr lang="ru-RU" baseline="-25000" dirty="0" err="1" smtClean="0">
                <a:latin typeface="Calibri" pitchFamily="34" charset="0"/>
              </a:rPr>
              <a:t>ср</a:t>
            </a:r>
            <a:r>
              <a:rPr lang="ru-RU" dirty="0" smtClean="0">
                <a:latin typeface="Calibri"/>
              </a:rPr>
              <a:t> ± </a:t>
            </a:r>
            <a:r>
              <a:rPr lang="el-GR" dirty="0" smtClean="0">
                <a:latin typeface="Calibri" pitchFamily="34" charset="0"/>
              </a:rPr>
              <a:t>σ</a:t>
            </a:r>
            <a:endParaRPr lang="ru-RU" dirty="0" smtClean="0">
              <a:latin typeface="Calibri" pitchFamily="34" charset="0"/>
            </a:endParaRPr>
          </a:p>
          <a:p>
            <a:pPr marL="1080000" indent="-36000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dirty="0" smtClean="0">
                <a:latin typeface="Calibri" pitchFamily="34" charset="0"/>
              </a:rPr>
              <a:t>Для двух магазинов 2х</a:t>
            </a:r>
            <a:r>
              <a:rPr lang="ru-RU" baseline="-25000" dirty="0" smtClean="0">
                <a:latin typeface="Calibri" pitchFamily="34" charset="0"/>
              </a:rPr>
              <a:t>ср</a:t>
            </a:r>
            <a:r>
              <a:rPr lang="ru-RU" dirty="0" smtClean="0">
                <a:latin typeface="Calibri"/>
              </a:rPr>
              <a:t> ± √2</a:t>
            </a:r>
            <a:r>
              <a:rPr lang="el-GR" dirty="0" smtClean="0">
                <a:latin typeface="Calibri" pitchFamily="34" charset="0"/>
              </a:rPr>
              <a:t>σ</a:t>
            </a:r>
            <a:endParaRPr lang="ru-RU" dirty="0" smtClean="0">
              <a:latin typeface="Calibri" pitchFamily="34" charset="0"/>
            </a:endParaRPr>
          </a:p>
          <a:p>
            <a:pPr marL="1080000" indent="-36000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en-US" dirty="0" smtClean="0">
                <a:latin typeface="Calibri" pitchFamily="34" charset="0"/>
              </a:rPr>
              <a:t>n </a:t>
            </a:r>
            <a:r>
              <a:rPr lang="ru-RU" dirty="0" smtClean="0">
                <a:latin typeface="Calibri" pitchFamily="34" charset="0"/>
              </a:rPr>
              <a:t>магазинов </a:t>
            </a:r>
            <a:r>
              <a:rPr lang="en-US" dirty="0" smtClean="0">
                <a:latin typeface="Calibri" pitchFamily="34" charset="0"/>
              </a:rPr>
              <a:t>n*</a:t>
            </a:r>
            <a:r>
              <a:rPr lang="ru-RU" dirty="0" err="1" smtClean="0">
                <a:latin typeface="Calibri" pitchFamily="34" charset="0"/>
              </a:rPr>
              <a:t>х</a:t>
            </a:r>
            <a:r>
              <a:rPr lang="ru-RU" baseline="-25000" dirty="0" err="1" smtClean="0">
                <a:latin typeface="Calibri" pitchFamily="34" charset="0"/>
              </a:rPr>
              <a:t>ср</a:t>
            </a:r>
            <a:r>
              <a:rPr lang="ru-RU" dirty="0" smtClean="0">
                <a:latin typeface="Calibri"/>
              </a:rPr>
              <a:t> ± </a:t>
            </a:r>
            <a:r>
              <a:rPr lang="ru-RU" dirty="0" err="1" smtClean="0">
                <a:latin typeface="Calibri"/>
              </a:rPr>
              <a:t>√</a:t>
            </a:r>
            <a:r>
              <a:rPr lang="en-US" dirty="0" smtClean="0">
                <a:latin typeface="Calibri"/>
              </a:rPr>
              <a:t>n</a:t>
            </a:r>
            <a:r>
              <a:rPr lang="el-GR" dirty="0" smtClean="0">
                <a:latin typeface="Calibri" pitchFamily="34" charset="0"/>
              </a:rPr>
              <a:t>σ</a:t>
            </a:r>
            <a:endParaRPr lang="ru-RU" dirty="0" smtClean="0">
              <a:latin typeface="Calibri" pitchFamily="34" charset="0"/>
            </a:endParaRPr>
          </a:p>
          <a:p>
            <a:pPr marL="1080000" indent="-36000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4</a:t>
            </a:fld>
            <a:endParaRPr lang="ru-RU" altLang="en-US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17989" y="4981909"/>
            <a:ext cx="216024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148064" y="5517232"/>
            <a:ext cx="216024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Современный склад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5</a:t>
            </a:fld>
            <a:endParaRPr lang="ru-RU" altLang="en-US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8" descr="IMG_06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6270"/>
          <a:stretch>
            <a:fillRect/>
          </a:stretch>
        </p:blipFill>
        <p:spPr>
          <a:xfrm>
            <a:off x="467544" y="980728"/>
            <a:ext cx="8064500" cy="5065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Высотное ячеистое хранение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6</a:t>
            </a:fld>
            <a:endParaRPr lang="ru-RU" altLang="en-US" dirty="0"/>
          </a:p>
        </p:txBody>
      </p:sp>
      <p:pic>
        <p:nvPicPr>
          <p:cNvPr id="9" name="Picture 5" descr="IMG_064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1478"/>
          <a:stretch>
            <a:fillRect/>
          </a:stretch>
        </p:blipFill>
        <p:spPr>
          <a:xfrm>
            <a:off x="467544" y="1124744"/>
            <a:ext cx="8280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Погрузчики в зоне экспедиции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7</a:t>
            </a:fld>
            <a:endParaRPr lang="ru-RU" altLang="en-US" dirty="0"/>
          </a:p>
        </p:txBody>
      </p:sp>
      <p:pic>
        <p:nvPicPr>
          <p:cNvPr id="7" name="Рисунок 6" descr="IMG_0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662473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err="1" smtClean="0">
                <a:latin typeface="Calibri" pitchFamily="34" charset="0"/>
              </a:rPr>
              <a:t>Ричтрак</a:t>
            </a:r>
            <a:r>
              <a:rPr lang="ru-RU" sz="4400" b="1" dirty="0" smtClean="0">
                <a:latin typeface="Calibri" pitchFamily="34" charset="0"/>
              </a:rPr>
              <a:t> – </a:t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>высотный </a:t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err="1" smtClean="0">
                <a:latin typeface="Calibri" pitchFamily="34" charset="0"/>
              </a:rPr>
              <a:t>штабелер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8</a:t>
            </a:fld>
            <a:endParaRPr lang="ru-RU" altLang="en-US" dirty="0"/>
          </a:p>
        </p:txBody>
      </p:sp>
      <p:pic>
        <p:nvPicPr>
          <p:cNvPr id="6" name="Рисунок 5" descr="IMG_0102.jpg"/>
          <p:cNvPicPr>
            <a:picLocks noChangeAspect="1"/>
          </p:cNvPicPr>
          <p:nvPr/>
        </p:nvPicPr>
        <p:blipFill>
          <a:blip r:embed="rId3" cstate="print"/>
          <a:srcRect b="10101"/>
          <a:stretch>
            <a:fillRect/>
          </a:stretch>
        </p:blipFill>
        <p:spPr>
          <a:xfrm>
            <a:off x="3851920" y="332656"/>
            <a:ext cx="4752528" cy="5696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29379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Работа под управлением СУС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9</a:t>
            </a:fld>
            <a:endParaRPr lang="ru-RU" altLang="en-US" dirty="0"/>
          </a:p>
        </p:txBody>
      </p:sp>
      <p:pic>
        <p:nvPicPr>
          <p:cNvPr id="10" name="Picture 6" descr="w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896" b="7976"/>
          <a:stretch>
            <a:fillRect/>
          </a:stretch>
        </p:blipFill>
        <p:spPr>
          <a:xfrm>
            <a:off x="827088" y="1057275"/>
            <a:ext cx="6764337" cy="5073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3925</TotalTime>
  <Words>527</Words>
  <Application>Microsoft Office PowerPoint</Application>
  <PresentationFormat>Экран (4:3)</PresentationFormat>
  <Paragraphs>136</Paragraphs>
  <Slides>27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Край</vt:lpstr>
      <vt:lpstr>Современная складская логистика  Сергей Багузин</vt:lpstr>
      <vt:lpstr>Что мы будем обсуждать</vt:lpstr>
      <vt:lpstr>Как вы думаете, какие цели решает складская логистика?</vt:lpstr>
      <vt:lpstr>Цели складской логистики</vt:lpstr>
      <vt:lpstr>Современный склад</vt:lpstr>
      <vt:lpstr>Высотное ячеистое хранение</vt:lpstr>
      <vt:lpstr>Погрузчики в зоне экспедиции</vt:lpstr>
      <vt:lpstr>Ричтрак –  высотный  штабелер</vt:lpstr>
      <vt:lpstr>Работа под управлением СУС</vt:lpstr>
      <vt:lpstr>Какие циклы нагрузки возможны в работе складов?  Какие варианты компенсации неравномерностей в нагрузке вы можете предложить?</vt:lpstr>
      <vt:lpstr>Неравномерность в течение  года</vt:lpstr>
      <vt:lpstr>Неравномерность в течение недели</vt:lpstr>
      <vt:lpstr>Неравномерность в течение суток</vt:lpstr>
      <vt:lpstr>Сменный график решает проблемы</vt:lpstr>
      <vt:lpstr>Соответствие нагрузки  и численности смен</vt:lpstr>
      <vt:lpstr>Как вы думаете, какие ключевые показатели эффективности работы современного складского комплекса используются в практике управления?</vt:lpstr>
      <vt:lpstr>Управление размещением товаров на складе</vt:lpstr>
      <vt:lpstr>Непрерывное совершенствование</vt:lpstr>
      <vt:lpstr>Число рекламаций</vt:lpstr>
      <vt:lpstr>С какими методами расчета затрат вы знакомы?  Назовите плюсы и минусы этих методов  Почему в бухгалтерском  и управленческом учете используются разные методы учета затрат?</vt:lpstr>
      <vt:lpstr>Экономика управления складскими запасами</vt:lpstr>
      <vt:lpstr>Управленческий учет по Теории ограничений (Голдратта)</vt:lpstr>
      <vt:lpstr>Система управления складом</vt:lpstr>
      <vt:lpstr>Системы управления складом, присутствующие на рынке</vt:lpstr>
      <vt:lpstr>Другие системы, востребованные в складской логистике</vt:lpstr>
      <vt:lpstr>Рекомендованная литература</vt:lpstr>
      <vt:lpstr>Слайд 27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Переезд на новый склад</dc:title>
  <dc:creator>Baguzin</dc:creator>
  <cp:lastModifiedBy>Багузина</cp:lastModifiedBy>
  <cp:revision>254</cp:revision>
  <cp:lastPrinted>1601-01-01T00:00:00Z</cp:lastPrinted>
  <dcterms:created xsi:type="dcterms:W3CDTF">2008-03-18T08:05:58Z</dcterms:created>
  <dcterms:modified xsi:type="dcterms:W3CDTF">2011-02-01T19:55:53Z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