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57" r:id="rId3"/>
    <p:sldId id="262" r:id="rId4"/>
    <p:sldId id="270" r:id="rId5"/>
    <p:sldId id="272" r:id="rId6"/>
    <p:sldId id="273" r:id="rId7"/>
    <p:sldId id="275" r:id="rId8"/>
    <p:sldId id="276" r:id="rId9"/>
    <p:sldId id="277" r:id="rId10"/>
    <p:sldId id="274" r:id="rId11"/>
    <p:sldId id="279" r:id="rId12"/>
    <p:sldId id="278" r:id="rId13"/>
    <p:sldId id="280" r:id="rId14"/>
    <p:sldId id="285" r:id="rId15"/>
    <p:sldId id="283" r:id="rId16"/>
    <p:sldId id="260" r:id="rId17"/>
    <p:sldId id="284" r:id="rId18"/>
    <p:sldId id="287" r:id="rId19"/>
    <p:sldId id="288" r:id="rId20"/>
    <p:sldId id="289" r:id="rId21"/>
    <p:sldId id="290" r:id="rId22"/>
    <p:sldId id="291" r:id="rId23"/>
    <p:sldId id="292" r:id="rId24"/>
    <p:sldId id="293" r:id="rId25"/>
    <p:sldId id="258" r:id="rId26"/>
    <p:sldId id="294" r:id="rId27"/>
    <p:sldId id="295" r:id="rId28"/>
    <p:sldId id="296" r:id="rId29"/>
    <p:sldId id="297" r:id="rId30"/>
    <p:sldId id="298" r:id="rId31"/>
    <p:sldId id="299" r:id="rId32"/>
    <p:sldId id="300" r:id="rId33"/>
    <p:sldId id="301" r:id="rId34"/>
    <p:sldId id="268" r:id="rId35"/>
    <p:sldId id="266" r:id="rId36"/>
    <p:sldId id="302" r:id="rId37"/>
    <p:sldId id="267" r:id="rId38"/>
    <p:sldId id="264" r:id="rId39"/>
    <p:sldId id="265"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E48597-A19D-44F1-9F34-E184122D8FDC}" type="datetimeFigureOut">
              <a:rPr lang="ru-RU" smtClean="0"/>
              <a:pPr/>
              <a:t>13.04.2011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44363E-76DE-4C8A-915E-BCB7DD4362E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B44363E-76DE-4C8A-915E-BCB7DD4362E5}"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1267A25-F41D-4797-B452-524D48C7E7D1}" type="datetime1">
              <a:rPr lang="ru-RU" smtClean="0"/>
              <a:pPr/>
              <a:t>13.04.2011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77D047-A71A-4D9E-B9CE-234E1275ECB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08C3C6-FBC9-4EC3-B2A3-66028296F527}" type="datetime1">
              <a:rPr lang="ru-RU" smtClean="0"/>
              <a:pPr/>
              <a:t>13.04.2011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77D047-A71A-4D9E-B9CE-234E1275ECB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51FDBA-BE37-47F3-BE13-DED02FD4F86A}" type="datetime1">
              <a:rPr lang="ru-RU" smtClean="0"/>
              <a:pPr/>
              <a:t>13.04.2011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77D047-A71A-4D9E-B9CE-234E1275ECB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AE0399-431B-4760-8DF3-13EB80AD80A7}" type="datetime1">
              <a:rPr lang="ru-RU" smtClean="0"/>
              <a:pPr/>
              <a:t>13.04.2011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77D047-A71A-4D9E-B9CE-234E1275ECB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808BCE6-128C-4B83-B1B0-B689A6706886}" type="datetime1">
              <a:rPr lang="ru-RU" smtClean="0"/>
              <a:pPr/>
              <a:t>13.04.2011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77D047-A71A-4D9E-B9CE-234E1275ECB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35D0B21-6D11-47DA-91AC-D6F75B5B88B1}" type="datetime1">
              <a:rPr lang="ru-RU" smtClean="0"/>
              <a:pPr/>
              <a:t>13.04.2011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77D047-A71A-4D9E-B9CE-234E1275ECB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0B84DF1-77AA-407C-9BF4-77ADFA3CBEFA}" type="datetime1">
              <a:rPr lang="ru-RU" smtClean="0"/>
              <a:pPr/>
              <a:t>13.04.2011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577D047-A71A-4D9E-B9CE-234E1275ECB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B5ABD50-B78C-41A2-BABD-5D754493DDFF}" type="datetime1">
              <a:rPr lang="ru-RU" smtClean="0"/>
              <a:pPr/>
              <a:t>13.04.2011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577D047-A71A-4D9E-B9CE-234E1275ECB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EE4C31-5E0F-403F-842F-17B40BD69702}" type="datetime1">
              <a:rPr lang="ru-RU" smtClean="0"/>
              <a:pPr/>
              <a:t>13.04.2011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577D047-A71A-4D9E-B9CE-234E1275ECB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255D44-8921-4823-8E2F-EF9819C520FF}" type="datetime1">
              <a:rPr lang="ru-RU" smtClean="0"/>
              <a:pPr/>
              <a:t>13.04.2011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77D047-A71A-4D9E-B9CE-234E1275ECB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5737E57-72B4-49EA-8352-DA3593163166}" type="datetime1">
              <a:rPr lang="ru-RU" smtClean="0"/>
              <a:pPr/>
              <a:t>13.04.2011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77D047-A71A-4D9E-B9CE-234E1275ECB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747A2-5AD3-416D-A1EB-15F543E45495}" type="datetime1">
              <a:rPr lang="ru-RU" smtClean="0"/>
              <a:pPr/>
              <a:t>13.04.2011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7D047-A71A-4D9E-B9CE-234E1275ECB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hyperlink" Target="http://alpina.ru/book/505/list/#list"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www.baguzin.ru/"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algn="l">
              <a:lnSpc>
                <a:spcPct val="80000"/>
              </a:lnSpc>
            </a:pPr>
            <a:r>
              <a:rPr lang="ru-RU" sz="5400" b="1" dirty="0" smtClean="0"/>
              <a:t>Введение в системное мышление</a:t>
            </a:r>
            <a:endParaRPr lang="ru-RU" sz="5400" b="1" dirty="0"/>
          </a:p>
        </p:txBody>
      </p:sp>
      <p:sp>
        <p:nvSpPr>
          <p:cNvPr id="3" name="Подзаголовок 2"/>
          <p:cNvSpPr>
            <a:spLocks noGrp="1"/>
          </p:cNvSpPr>
          <p:nvPr>
            <p:ph type="subTitle" idx="1"/>
          </p:nvPr>
        </p:nvSpPr>
        <p:spPr/>
        <p:txBody>
          <a:bodyPr/>
          <a:lstStyle/>
          <a:p>
            <a:pPr algn="l"/>
            <a:r>
              <a:rPr lang="ru-RU" dirty="0" smtClean="0">
                <a:solidFill>
                  <a:schemeClr val="tx1"/>
                </a:solidFill>
              </a:rPr>
              <a:t>Сергей Викторович Багузин,</a:t>
            </a:r>
            <a:br>
              <a:rPr lang="ru-RU" dirty="0" smtClean="0">
                <a:solidFill>
                  <a:schemeClr val="tx1"/>
                </a:solidFill>
              </a:rPr>
            </a:br>
            <a:r>
              <a:rPr lang="ru-RU" dirty="0" smtClean="0">
                <a:solidFill>
                  <a:schemeClr val="tx1"/>
                </a:solidFill>
              </a:rPr>
              <a:t>апрель 2011</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4800" b="1" dirty="0" smtClean="0"/>
              <a:t>Сопротивление изменениям</a:t>
            </a:r>
            <a:endParaRPr lang="ru-RU" sz="4800" b="1" dirty="0"/>
          </a:p>
        </p:txBody>
      </p:sp>
      <p:sp>
        <p:nvSpPr>
          <p:cNvPr id="3" name="Подзаголовок 2"/>
          <p:cNvSpPr>
            <a:spLocks noGrp="1"/>
          </p:cNvSpPr>
          <p:nvPr>
            <p:ph idx="1"/>
          </p:nvPr>
        </p:nvSpPr>
        <p:spPr>
          <a:xfrm>
            <a:off x="539552" y="1484784"/>
            <a:ext cx="3744416" cy="4824536"/>
          </a:xfrm>
        </p:spPr>
        <p:txBody>
          <a:bodyPr>
            <a:normAutofit fontScale="77500" lnSpcReduction="20000"/>
          </a:bodyPr>
          <a:lstStyle/>
          <a:p>
            <a:pPr marL="0" indent="0">
              <a:lnSpc>
                <a:spcPct val="105000"/>
              </a:lnSpc>
              <a:spcBef>
                <a:spcPts val="0"/>
              </a:spcBef>
              <a:spcAft>
                <a:spcPts val="900"/>
              </a:spcAft>
              <a:buNone/>
            </a:pPr>
            <a:r>
              <a:rPr lang="ru-RU" dirty="0" smtClean="0"/>
              <a:t>Система – паутина. </a:t>
            </a:r>
            <a:br>
              <a:rPr lang="ru-RU" dirty="0" smtClean="0"/>
            </a:br>
            <a:r>
              <a:rPr lang="ru-RU" dirty="0" smtClean="0"/>
              <a:t>Ее стабильность обуславливает сопротивление переменам.</a:t>
            </a:r>
          </a:p>
          <a:p>
            <a:pPr marL="0" indent="0">
              <a:lnSpc>
                <a:spcPct val="105000"/>
              </a:lnSpc>
              <a:spcBef>
                <a:spcPts val="0"/>
              </a:spcBef>
              <a:spcAft>
                <a:spcPts val="900"/>
              </a:spcAft>
              <a:buNone/>
            </a:pPr>
            <a:r>
              <a:rPr lang="ru-RU" dirty="0" smtClean="0"/>
              <a:t>Реформаторы часто совершают ошибку (особенно в бизнесе): </a:t>
            </a:r>
            <a:br>
              <a:rPr lang="ru-RU" dirty="0" smtClean="0"/>
            </a:br>
            <a:r>
              <a:rPr lang="ru-RU" dirty="0" smtClean="0"/>
              <a:t>они давят и давят, пока не исчерпают «запас эластичности» системы, после чего она распадается, и все несут потери. </a:t>
            </a:r>
          </a:p>
        </p:txBody>
      </p:sp>
      <p:sp>
        <p:nvSpPr>
          <p:cNvPr id="5" name="Номер слайда 4"/>
          <p:cNvSpPr>
            <a:spLocks noGrp="1"/>
          </p:cNvSpPr>
          <p:nvPr>
            <p:ph type="sldNum" sz="quarter" idx="12"/>
          </p:nvPr>
        </p:nvSpPr>
        <p:spPr/>
        <p:txBody>
          <a:bodyPr/>
          <a:lstStyle/>
          <a:p>
            <a:fld id="{D577D047-A71A-4D9E-B9CE-234E1275ECB0}" type="slidenum">
              <a:rPr lang="ru-RU" smtClean="0"/>
              <a:pPr/>
              <a:t>10</a:t>
            </a:fld>
            <a:endParaRPr lang="ru-RU"/>
          </a:p>
        </p:txBody>
      </p:sp>
      <p:pic>
        <p:nvPicPr>
          <p:cNvPr id="2050" name="Picture 2"/>
          <p:cNvPicPr>
            <a:picLocks noChangeAspect="1" noChangeArrowheads="1"/>
          </p:cNvPicPr>
          <p:nvPr/>
        </p:nvPicPr>
        <p:blipFill>
          <a:blip r:embed="rId2" cstate="print"/>
          <a:srcRect/>
          <a:stretch>
            <a:fillRect/>
          </a:stretch>
        </p:blipFill>
        <p:spPr bwMode="auto">
          <a:xfrm>
            <a:off x="4283968" y="1556792"/>
            <a:ext cx="4286250" cy="440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4800" b="1" dirty="0" smtClean="0"/>
              <a:t>Правило рычага</a:t>
            </a:r>
            <a:endParaRPr lang="ru-RU" sz="4800" b="1" dirty="0"/>
          </a:p>
        </p:txBody>
      </p:sp>
      <p:sp>
        <p:nvSpPr>
          <p:cNvPr id="5" name="Номер слайда 4"/>
          <p:cNvSpPr>
            <a:spLocks noGrp="1"/>
          </p:cNvSpPr>
          <p:nvPr>
            <p:ph type="sldNum" sz="quarter" idx="12"/>
          </p:nvPr>
        </p:nvSpPr>
        <p:spPr/>
        <p:txBody>
          <a:bodyPr/>
          <a:lstStyle/>
          <a:p>
            <a:fld id="{D577D047-A71A-4D9E-B9CE-234E1275ECB0}" type="slidenum">
              <a:rPr lang="ru-RU" smtClean="0"/>
              <a:pPr/>
              <a:t>11</a:t>
            </a:fld>
            <a:endParaRPr lang="ru-RU"/>
          </a:p>
        </p:txBody>
      </p:sp>
      <p:pic>
        <p:nvPicPr>
          <p:cNvPr id="3074" name="Picture 2"/>
          <p:cNvPicPr>
            <a:picLocks noChangeAspect="1" noChangeArrowheads="1"/>
          </p:cNvPicPr>
          <p:nvPr/>
        </p:nvPicPr>
        <p:blipFill>
          <a:blip r:embed="rId2" cstate="print"/>
          <a:srcRect/>
          <a:stretch>
            <a:fillRect/>
          </a:stretch>
        </p:blipFill>
        <p:spPr bwMode="auto">
          <a:xfrm>
            <a:off x="4788024" y="2276872"/>
            <a:ext cx="3876278" cy="3876278"/>
          </a:xfrm>
          <a:prstGeom prst="rect">
            <a:avLst/>
          </a:prstGeom>
          <a:noFill/>
          <a:ln w="9525">
            <a:noFill/>
            <a:miter lim="800000"/>
            <a:headEnd/>
            <a:tailEnd/>
          </a:ln>
        </p:spPr>
      </p:pic>
      <p:sp>
        <p:nvSpPr>
          <p:cNvPr id="6" name="Подзаголовок 2"/>
          <p:cNvSpPr txBox="1">
            <a:spLocks/>
          </p:cNvSpPr>
          <p:nvPr/>
        </p:nvSpPr>
        <p:spPr>
          <a:xfrm>
            <a:off x="539552" y="1412776"/>
            <a:ext cx="7992888" cy="4752528"/>
          </a:xfrm>
          <a:prstGeom prst="rect">
            <a:avLst/>
          </a:prstGeom>
        </p:spPr>
        <p:txBody>
          <a:bodyPr vert="horz" lIns="91440" tIns="45720" rIns="91440" bIns="45720" rtlCol="0">
            <a:noAutofit/>
          </a:bodyPr>
          <a:lstStyle/>
          <a:p>
            <a:pPr>
              <a:lnSpc>
                <a:spcPct val="90000"/>
              </a:lnSpc>
              <a:spcAft>
                <a:spcPts val="1200"/>
              </a:spcAft>
            </a:pPr>
            <a:r>
              <a:rPr lang="ru-RU" sz="2200" dirty="0" smtClean="0"/>
              <a:t>У этой медали есть и оборотная сторона – наличие большого числа связей, позволяет быстро </a:t>
            </a:r>
            <a:br>
              <a:rPr lang="ru-RU" sz="2200" dirty="0" smtClean="0"/>
            </a:br>
            <a:r>
              <a:rPr lang="ru-RU" sz="2200" dirty="0" smtClean="0"/>
              <a:t>изменить систему, как только </a:t>
            </a:r>
            <a:br>
              <a:rPr lang="ru-RU" sz="2200" dirty="0" smtClean="0"/>
            </a:br>
            <a:r>
              <a:rPr lang="ru-RU" sz="2200" dirty="0" smtClean="0"/>
              <a:t>определена точка </a:t>
            </a:r>
            <a:br>
              <a:rPr lang="ru-RU" sz="2200" dirty="0" smtClean="0"/>
            </a:br>
            <a:r>
              <a:rPr lang="ru-RU" sz="2200" dirty="0" smtClean="0"/>
              <a:t>приложения усилий.</a:t>
            </a:r>
          </a:p>
          <a:p>
            <a:pPr>
              <a:lnSpc>
                <a:spcPct val="90000"/>
              </a:lnSpc>
              <a:spcAft>
                <a:spcPts val="1200"/>
              </a:spcAft>
            </a:pPr>
            <a:r>
              <a:rPr lang="ru-RU" sz="2200" dirty="0" smtClean="0"/>
              <a:t>Стоит правильно определить </a:t>
            </a:r>
            <a:br>
              <a:rPr lang="ru-RU" sz="2200" dirty="0" smtClean="0"/>
            </a:br>
            <a:r>
              <a:rPr lang="ru-RU" sz="2200" dirty="0" smtClean="0"/>
              <a:t>ключевые связи системы, </a:t>
            </a:r>
            <a:br>
              <a:rPr lang="ru-RU" sz="2200" dirty="0" smtClean="0"/>
            </a:br>
            <a:r>
              <a:rPr lang="ru-RU" sz="2200" dirty="0" smtClean="0"/>
              <a:t>и изменение может произойти </a:t>
            </a:r>
            <a:br>
              <a:rPr lang="ru-RU" sz="2200" dirty="0" smtClean="0"/>
            </a:br>
            <a:r>
              <a:rPr lang="ru-RU" sz="2200" dirty="0" smtClean="0"/>
              <a:t>поразительно легко. Для этого </a:t>
            </a:r>
            <a:br>
              <a:rPr lang="ru-RU" sz="2200" dirty="0" smtClean="0"/>
            </a:br>
            <a:r>
              <a:rPr lang="ru-RU" sz="2200" dirty="0" smtClean="0"/>
              <a:t>нужны не героические усилия, </a:t>
            </a:r>
            <a:br>
              <a:rPr lang="ru-RU" sz="2200" dirty="0" smtClean="0"/>
            </a:br>
            <a:r>
              <a:rPr lang="ru-RU" sz="2200" dirty="0" smtClean="0"/>
              <a:t>а знание того, где находится </a:t>
            </a:r>
            <a:br>
              <a:rPr lang="ru-RU" sz="2200" dirty="0" smtClean="0"/>
            </a:br>
            <a:r>
              <a:rPr lang="ru-RU" sz="2200" dirty="0" smtClean="0"/>
              <a:t>оптимальная точка приложения </a:t>
            </a:r>
            <a:br>
              <a:rPr lang="ru-RU" sz="2200" dirty="0" smtClean="0"/>
            </a:br>
            <a:r>
              <a:rPr lang="ru-RU" sz="2200" dirty="0" smtClean="0"/>
              <a:t>рычага (секретарь).</a:t>
            </a:r>
            <a:endParaRPr kumimoji="0" lang="ru-RU"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041" r="4082" b="7451"/>
          <a:stretch>
            <a:fillRect/>
          </a:stretch>
        </p:blipFill>
        <p:spPr bwMode="auto">
          <a:xfrm>
            <a:off x="5652120" y="3861048"/>
            <a:ext cx="3312368" cy="2808312"/>
          </a:xfrm>
          <a:prstGeom prst="rect">
            <a:avLst/>
          </a:prstGeom>
          <a:noFill/>
          <a:ln w="9525">
            <a:noFill/>
            <a:miter lim="800000"/>
            <a:headEnd/>
            <a:tailEnd/>
          </a:ln>
        </p:spPr>
      </p:pic>
      <p:sp>
        <p:nvSpPr>
          <p:cNvPr id="4" name="Заголовок 3"/>
          <p:cNvSpPr>
            <a:spLocks noGrp="1"/>
          </p:cNvSpPr>
          <p:nvPr>
            <p:ph type="title"/>
          </p:nvPr>
        </p:nvSpPr>
        <p:spPr/>
        <p:txBody>
          <a:bodyPr>
            <a:noAutofit/>
          </a:bodyPr>
          <a:lstStyle/>
          <a:p>
            <a:r>
              <a:rPr lang="ru-RU" sz="4800" b="1" dirty="0" smtClean="0"/>
              <a:t>Контурное мышление</a:t>
            </a:r>
            <a:endParaRPr lang="ru-RU" sz="4800" b="1" dirty="0"/>
          </a:p>
        </p:txBody>
      </p:sp>
      <p:sp>
        <p:nvSpPr>
          <p:cNvPr id="3" name="Подзаголовок 2"/>
          <p:cNvSpPr>
            <a:spLocks noGrp="1"/>
          </p:cNvSpPr>
          <p:nvPr>
            <p:ph idx="1"/>
          </p:nvPr>
        </p:nvSpPr>
        <p:spPr>
          <a:xfrm>
            <a:off x="539552" y="1600200"/>
            <a:ext cx="8136904" cy="4709120"/>
          </a:xfrm>
        </p:spPr>
        <p:txBody>
          <a:bodyPr>
            <a:noAutofit/>
          </a:bodyPr>
          <a:lstStyle/>
          <a:p>
            <a:pPr marL="0" indent="0">
              <a:lnSpc>
                <a:spcPct val="90000"/>
              </a:lnSpc>
              <a:spcBef>
                <a:spcPts val="0"/>
              </a:spcBef>
              <a:spcAft>
                <a:spcPts val="900"/>
              </a:spcAft>
              <a:buNone/>
            </a:pPr>
            <a:r>
              <a:rPr lang="ru-RU" sz="2200" dirty="0" smtClean="0"/>
              <a:t>Все части системы связаны прямо или опосредованно, а потому изменение в одной части порождает волны изменений, которые доходят до всех остальных частей, достигая и той части, которая инициировала воздействие. Получается не улица </a:t>
            </a:r>
            <a:br>
              <a:rPr lang="ru-RU" sz="2200" dirty="0" smtClean="0"/>
            </a:br>
            <a:r>
              <a:rPr lang="ru-RU" sz="2200" dirty="0" smtClean="0"/>
              <a:t>с односторонним движением, а петля. Ее называют </a:t>
            </a:r>
            <a:r>
              <a:rPr lang="ru-RU" sz="2200" b="1" dirty="0" smtClean="0"/>
              <a:t>петлей обратной связи</a:t>
            </a:r>
            <a:r>
              <a:rPr lang="ru-RU" sz="2200" dirty="0" smtClean="0"/>
              <a:t>. Обратная связь предполагает, что часть выхода </a:t>
            </a:r>
            <a:br>
              <a:rPr lang="ru-RU" sz="2200" dirty="0" smtClean="0"/>
            </a:br>
            <a:r>
              <a:rPr lang="ru-RU" sz="2200" dirty="0" smtClean="0"/>
              <a:t>из системы снова подается на ее вход. </a:t>
            </a:r>
            <a:br>
              <a:rPr lang="ru-RU" sz="2200" dirty="0" smtClean="0"/>
            </a:br>
            <a:r>
              <a:rPr lang="ru-RU" sz="2200" dirty="0" smtClean="0"/>
              <a:t>Наш опыт складывается в результате </a:t>
            </a:r>
            <a:br>
              <a:rPr lang="ru-RU" sz="2200" dirty="0" smtClean="0"/>
            </a:br>
            <a:r>
              <a:rPr lang="ru-RU" sz="2200" dirty="0" smtClean="0"/>
              <a:t>действий такого рода петель обратной </a:t>
            </a:r>
            <a:br>
              <a:rPr lang="ru-RU" sz="2200" dirty="0" smtClean="0"/>
            </a:br>
            <a:r>
              <a:rPr lang="ru-RU" sz="2200" dirty="0" smtClean="0"/>
              <a:t>связи, хотя нам привычнее представлять</a:t>
            </a:r>
            <a:br>
              <a:rPr lang="ru-RU" sz="2200" dirty="0" smtClean="0"/>
            </a:br>
            <a:r>
              <a:rPr lang="ru-RU" sz="2200" dirty="0" smtClean="0"/>
              <a:t>себе одностороннее влияние. </a:t>
            </a:r>
          </a:p>
          <a:p>
            <a:pPr marL="0" indent="0">
              <a:lnSpc>
                <a:spcPct val="90000"/>
              </a:lnSpc>
              <a:spcBef>
                <a:spcPts val="0"/>
              </a:spcBef>
              <a:buNone/>
            </a:pPr>
            <a:r>
              <a:rPr lang="ru-RU" sz="2200" dirty="0" smtClean="0"/>
              <a:t>Примеры:</a:t>
            </a:r>
          </a:p>
          <a:p>
            <a:pPr marL="180000" lvl="1" indent="-180000">
              <a:lnSpc>
                <a:spcPct val="90000"/>
              </a:lnSpc>
              <a:spcBef>
                <a:spcPts val="0"/>
              </a:spcBef>
              <a:buFont typeface="Arial" pitchFamily="34" charset="0"/>
              <a:buChar char="•"/>
            </a:pPr>
            <a:r>
              <a:rPr lang="ru-RU" sz="2200" dirty="0" smtClean="0"/>
              <a:t> Прикосновение к точке в конце </a:t>
            </a:r>
            <a:br>
              <a:rPr lang="ru-RU" sz="2200" dirty="0" smtClean="0"/>
            </a:br>
            <a:r>
              <a:rPr lang="ru-RU" sz="2200" dirty="0" smtClean="0"/>
              <a:t> предложения</a:t>
            </a:r>
          </a:p>
          <a:p>
            <a:pPr marL="180000" lvl="1" indent="-180000">
              <a:lnSpc>
                <a:spcPct val="90000"/>
              </a:lnSpc>
              <a:spcBef>
                <a:spcPts val="0"/>
              </a:spcBef>
              <a:spcAft>
                <a:spcPts val="900"/>
              </a:spcAft>
              <a:buFont typeface="Arial" pitchFamily="34" charset="0"/>
              <a:buChar char="•"/>
            </a:pPr>
            <a:r>
              <a:rPr lang="ru-RU" sz="2200" dirty="0" smtClean="0"/>
              <a:t> Наполнение стакана водой</a:t>
            </a:r>
          </a:p>
          <a:p>
            <a:pPr marL="400050" lvl="1" indent="0">
              <a:lnSpc>
                <a:spcPct val="90000"/>
              </a:lnSpc>
              <a:spcBef>
                <a:spcPts val="0"/>
              </a:spcBef>
              <a:spcAft>
                <a:spcPts val="900"/>
              </a:spcAft>
              <a:buFont typeface="Arial" pitchFamily="34" charset="0"/>
              <a:buChar char="•"/>
            </a:pPr>
            <a:endParaRPr lang="ru-RU" sz="2200" dirty="0" smtClean="0"/>
          </a:p>
        </p:txBody>
      </p:sp>
      <p:sp>
        <p:nvSpPr>
          <p:cNvPr id="5" name="Номер слайда 4"/>
          <p:cNvSpPr>
            <a:spLocks noGrp="1"/>
          </p:cNvSpPr>
          <p:nvPr>
            <p:ph type="sldNum" sz="quarter" idx="12"/>
          </p:nvPr>
        </p:nvSpPr>
        <p:spPr/>
        <p:txBody>
          <a:bodyPr/>
          <a:lstStyle/>
          <a:p>
            <a:fld id="{D577D047-A71A-4D9E-B9CE-234E1275ECB0}" type="slidenum">
              <a:rPr lang="ru-RU" smtClean="0"/>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4800" b="1" dirty="0" smtClean="0"/>
              <a:t>Виды обратной связи</a:t>
            </a:r>
            <a:endParaRPr lang="ru-RU" sz="4800" b="1" dirty="0"/>
          </a:p>
        </p:txBody>
      </p:sp>
      <p:sp>
        <p:nvSpPr>
          <p:cNvPr id="3" name="Подзаголовок 2"/>
          <p:cNvSpPr>
            <a:spLocks noGrp="1"/>
          </p:cNvSpPr>
          <p:nvPr>
            <p:ph idx="1"/>
          </p:nvPr>
        </p:nvSpPr>
        <p:spPr>
          <a:xfrm>
            <a:off x="539552" y="1600200"/>
            <a:ext cx="8136904" cy="4709120"/>
          </a:xfrm>
        </p:spPr>
        <p:txBody>
          <a:bodyPr>
            <a:normAutofit/>
          </a:bodyPr>
          <a:lstStyle/>
          <a:p>
            <a:pPr marL="0" indent="0">
              <a:lnSpc>
                <a:spcPct val="90000"/>
              </a:lnSpc>
              <a:spcBef>
                <a:spcPts val="0"/>
              </a:spcBef>
              <a:spcAft>
                <a:spcPts val="600"/>
              </a:spcAft>
              <a:buNone/>
            </a:pPr>
            <a:r>
              <a:rPr lang="ru-RU" sz="2400" dirty="0" smtClean="0"/>
              <a:t>• </a:t>
            </a:r>
            <a:r>
              <a:rPr lang="ru-RU" sz="2400" b="1" dirty="0" smtClean="0"/>
              <a:t>Усиливающая</a:t>
            </a:r>
            <a:r>
              <a:rPr lang="ru-RU" sz="2400" dirty="0" smtClean="0"/>
              <a:t> обратная связь; изменение состояния системы служит сигналом к усилению первоначального изменения. Символ – снежный ком.</a:t>
            </a:r>
          </a:p>
          <a:p>
            <a:pPr marL="0" indent="0">
              <a:lnSpc>
                <a:spcPct val="90000"/>
              </a:lnSpc>
              <a:spcBef>
                <a:spcPts val="0"/>
              </a:spcBef>
              <a:spcAft>
                <a:spcPts val="600"/>
              </a:spcAft>
              <a:buNone/>
            </a:pPr>
            <a:r>
              <a:rPr lang="ru-RU" sz="2400" dirty="0" smtClean="0"/>
              <a:t>• </a:t>
            </a:r>
            <a:r>
              <a:rPr lang="ru-RU" sz="2400" b="1" dirty="0" smtClean="0"/>
              <a:t>Уравновешивающая</a:t>
            </a:r>
            <a:r>
              <a:rPr lang="ru-RU" sz="2400" dirty="0" smtClean="0"/>
              <a:t> обратная связь; изменение состояния системы служит сигналом к началу движения в противоположном направлении,</a:t>
            </a:r>
            <a:br>
              <a:rPr lang="ru-RU" sz="2400" dirty="0" smtClean="0"/>
            </a:br>
            <a:r>
              <a:rPr lang="ru-RU" sz="2400" dirty="0" smtClean="0"/>
              <a:t>чтобы восстановить утраченное </a:t>
            </a:r>
            <a:br>
              <a:rPr lang="ru-RU" sz="2400" dirty="0" smtClean="0"/>
            </a:br>
            <a:r>
              <a:rPr lang="ru-RU" sz="2400" dirty="0" smtClean="0"/>
              <a:t>равновесие. Символ – весы. </a:t>
            </a:r>
            <a:br>
              <a:rPr lang="ru-RU" sz="2400" dirty="0" smtClean="0"/>
            </a:br>
            <a:r>
              <a:rPr lang="ru-RU" sz="2400" dirty="0" smtClean="0"/>
              <a:t>Уравновешивающая обратная </a:t>
            </a:r>
            <a:br>
              <a:rPr lang="ru-RU" sz="2400" dirty="0" smtClean="0"/>
            </a:br>
            <a:r>
              <a:rPr lang="ru-RU" sz="2400" dirty="0" smtClean="0"/>
              <a:t>связь направлена на достижение</a:t>
            </a:r>
            <a:br>
              <a:rPr lang="ru-RU" sz="2400" dirty="0" smtClean="0"/>
            </a:br>
            <a:r>
              <a:rPr lang="ru-RU" sz="2400" dirty="0" smtClean="0"/>
              <a:t>цели.</a:t>
            </a:r>
          </a:p>
          <a:p>
            <a:pPr marL="0" indent="0">
              <a:lnSpc>
                <a:spcPct val="90000"/>
              </a:lnSpc>
              <a:spcBef>
                <a:spcPts val="0"/>
              </a:spcBef>
              <a:spcAft>
                <a:spcPts val="600"/>
              </a:spcAft>
              <a:buNone/>
            </a:pPr>
            <a:r>
              <a:rPr lang="ru-RU" sz="2400" dirty="0" smtClean="0"/>
              <a:t>• </a:t>
            </a:r>
            <a:r>
              <a:rPr lang="ru-RU" sz="2400" b="1" dirty="0" smtClean="0"/>
              <a:t>Упреждающая</a:t>
            </a:r>
            <a:r>
              <a:rPr lang="ru-RU" sz="2400" dirty="0" smtClean="0"/>
              <a:t> обратная связь –</a:t>
            </a:r>
            <a:br>
              <a:rPr lang="ru-RU" sz="2400" dirty="0" smtClean="0"/>
            </a:br>
            <a:r>
              <a:rPr lang="ru-RU" sz="2400" dirty="0" err="1" smtClean="0"/>
              <a:t>самосбывающееся</a:t>
            </a:r>
            <a:r>
              <a:rPr lang="ru-RU" sz="2400" dirty="0" smtClean="0"/>
              <a:t> пророчество.</a:t>
            </a:r>
          </a:p>
        </p:txBody>
      </p:sp>
      <p:sp>
        <p:nvSpPr>
          <p:cNvPr id="5" name="Номер слайда 4"/>
          <p:cNvSpPr>
            <a:spLocks noGrp="1"/>
          </p:cNvSpPr>
          <p:nvPr>
            <p:ph type="sldNum" sz="quarter" idx="12"/>
          </p:nvPr>
        </p:nvSpPr>
        <p:spPr/>
        <p:txBody>
          <a:bodyPr/>
          <a:lstStyle/>
          <a:p>
            <a:fld id="{D577D047-A71A-4D9E-B9CE-234E1275ECB0}" type="slidenum">
              <a:rPr lang="ru-RU" smtClean="0"/>
              <a:pPr/>
              <a:t>13</a:t>
            </a:fld>
            <a:endParaRPr lang="ru-RU"/>
          </a:p>
        </p:txBody>
      </p:sp>
      <p:pic>
        <p:nvPicPr>
          <p:cNvPr id="6" name="Рисунок 5" descr="Упреждающая обратная связь.bmp"/>
          <p:cNvPicPr/>
          <p:nvPr/>
        </p:nvPicPr>
        <p:blipFill>
          <a:blip r:embed="rId3" cstate="print"/>
          <a:stretch>
            <a:fillRect/>
          </a:stretch>
        </p:blipFill>
        <p:spPr>
          <a:xfrm>
            <a:off x="5292080" y="3648187"/>
            <a:ext cx="3643523" cy="268259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Экспоненциальный рост.bmp"/>
          <p:cNvPicPr/>
          <p:nvPr/>
        </p:nvPicPr>
        <p:blipFill>
          <a:blip r:embed="rId2" cstate="print"/>
          <a:srcRect l="9619" t="2281" r="1299" b="13512"/>
          <a:stretch>
            <a:fillRect/>
          </a:stretch>
        </p:blipFill>
        <p:spPr>
          <a:xfrm>
            <a:off x="4860032" y="1484784"/>
            <a:ext cx="3888432" cy="2376264"/>
          </a:xfrm>
          <a:prstGeom prst="rect">
            <a:avLst/>
          </a:prstGeom>
        </p:spPr>
      </p:pic>
      <p:sp>
        <p:nvSpPr>
          <p:cNvPr id="4" name="Заголовок 3"/>
          <p:cNvSpPr>
            <a:spLocks noGrp="1"/>
          </p:cNvSpPr>
          <p:nvPr>
            <p:ph type="title"/>
          </p:nvPr>
        </p:nvSpPr>
        <p:spPr/>
        <p:txBody>
          <a:bodyPr>
            <a:noAutofit/>
          </a:bodyPr>
          <a:lstStyle/>
          <a:p>
            <a:r>
              <a:rPr lang="ru-RU" sz="4800" b="1" dirty="0" smtClean="0"/>
              <a:t>Усиливающая обратная связь</a:t>
            </a:r>
            <a:endParaRPr lang="ru-RU" sz="4800" b="1" dirty="0"/>
          </a:p>
        </p:txBody>
      </p:sp>
      <p:sp>
        <p:nvSpPr>
          <p:cNvPr id="3" name="Подзаголовок 2"/>
          <p:cNvSpPr>
            <a:spLocks noGrp="1"/>
          </p:cNvSpPr>
          <p:nvPr>
            <p:ph idx="1"/>
          </p:nvPr>
        </p:nvSpPr>
        <p:spPr>
          <a:xfrm>
            <a:off x="539552" y="1600200"/>
            <a:ext cx="8352928" cy="4781128"/>
          </a:xfrm>
        </p:spPr>
        <p:txBody>
          <a:bodyPr>
            <a:noAutofit/>
          </a:bodyPr>
          <a:lstStyle/>
          <a:p>
            <a:pPr marL="0" indent="0">
              <a:lnSpc>
                <a:spcPct val="90000"/>
              </a:lnSpc>
              <a:spcBef>
                <a:spcPts val="0"/>
              </a:spcBef>
              <a:spcAft>
                <a:spcPts val="600"/>
              </a:spcAft>
              <a:buNone/>
            </a:pPr>
            <a:r>
              <a:rPr lang="ru-RU" sz="2400" dirty="0" smtClean="0"/>
              <a:t>Усиливающая обратная связь </a:t>
            </a:r>
            <a:br>
              <a:rPr lang="ru-RU" sz="2400" dirty="0" smtClean="0"/>
            </a:br>
            <a:r>
              <a:rPr lang="ru-RU" sz="2400" dirty="0" smtClean="0"/>
              <a:t>приводит к экспоненциальному </a:t>
            </a:r>
            <a:br>
              <a:rPr lang="ru-RU" sz="2400" dirty="0" smtClean="0"/>
            </a:br>
            <a:r>
              <a:rPr lang="ru-RU" sz="2400" dirty="0" smtClean="0"/>
              <a:t>росту</a:t>
            </a:r>
          </a:p>
          <a:p>
            <a:pPr marL="0" indent="0">
              <a:lnSpc>
                <a:spcPct val="90000"/>
              </a:lnSpc>
              <a:spcBef>
                <a:spcPts val="0"/>
              </a:spcBef>
              <a:spcAft>
                <a:spcPts val="600"/>
              </a:spcAft>
              <a:buNone/>
            </a:pPr>
            <a:endParaRPr lang="ru-RU" sz="2400" dirty="0" smtClean="0"/>
          </a:p>
          <a:p>
            <a:pPr marL="0" indent="0">
              <a:lnSpc>
                <a:spcPct val="90000"/>
              </a:lnSpc>
              <a:spcBef>
                <a:spcPts val="1200"/>
              </a:spcBef>
              <a:spcAft>
                <a:spcPts val="600"/>
              </a:spcAft>
              <a:buNone/>
            </a:pPr>
            <a:r>
              <a:rPr lang="ru-RU" sz="2800" b="1" dirty="0" smtClean="0"/>
              <a:t>Вопрос:</a:t>
            </a:r>
          </a:p>
          <a:p>
            <a:pPr marL="0" lvl="0" indent="0">
              <a:lnSpc>
                <a:spcPct val="90000"/>
              </a:lnSpc>
              <a:spcBef>
                <a:spcPts val="0"/>
              </a:spcBef>
              <a:spcAft>
                <a:spcPts val="600"/>
              </a:spcAft>
              <a:buNone/>
            </a:pPr>
            <a:r>
              <a:rPr lang="ru-RU" sz="2400" dirty="0" smtClean="0"/>
              <a:t>Возьмите лист бумаги и</a:t>
            </a:r>
            <a:br>
              <a:rPr lang="ru-RU" sz="2400" dirty="0" smtClean="0"/>
            </a:br>
            <a:r>
              <a:rPr lang="ru-RU" sz="2400" dirty="0" smtClean="0"/>
              <a:t>сложите его пополам, чтобы он стал вдвое толще. </a:t>
            </a:r>
            <a:br>
              <a:rPr lang="ru-RU" sz="2400" dirty="0" smtClean="0"/>
            </a:br>
            <a:r>
              <a:rPr lang="ru-RU" sz="2400" dirty="0" smtClean="0"/>
              <a:t>Какой будет его толщина, если вы сумеете сложить его 40 раз?</a:t>
            </a:r>
          </a:p>
          <a:p>
            <a:pPr marL="0" lvl="0" indent="0">
              <a:lnSpc>
                <a:spcPct val="90000"/>
              </a:lnSpc>
              <a:spcBef>
                <a:spcPts val="1200"/>
              </a:spcBef>
              <a:spcAft>
                <a:spcPts val="600"/>
              </a:spcAft>
              <a:buNone/>
            </a:pPr>
            <a:r>
              <a:rPr lang="ru-RU" sz="2400" b="1" dirty="0" smtClean="0"/>
              <a:t>Ответ. </a:t>
            </a:r>
            <a:r>
              <a:rPr lang="ru-RU" sz="2400" dirty="0" smtClean="0"/>
              <a:t>Допустим толщина листа бумаги 100 мкм (блок 200 страниц имеет толщину 1 см), тогда толщина листа бумаги, сложенного 40 </a:t>
            </a:r>
            <a:r>
              <a:rPr lang="ru-RU" sz="2400" smtClean="0"/>
              <a:t>раз </a:t>
            </a:r>
            <a:r>
              <a:rPr lang="ru-RU" sz="2400" smtClean="0"/>
              <a:t>равна: </a:t>
            </a:r>
            <a:r>
              <a:rPr lang="ru-RU" sz="2400" dirty="0" smtClean="0"/>
              <a:t>100 мкм * 2</a:t>
            </a:r>
            <a:r>
              <a:rPr lang="ru-RU" sz="2400" baseline="30000" dirty="0" smtClean="0"/>
              <a:t>40</a:t>
            </a:r>
            <a:r>
              <a:rPr lang="ru-RU" sz="2400" dirty="0" smtClean="0"/>
              <a:t> или 110 тыс. км. Для сравнения: расстояние от Земли до Луны 380 тыс. км.</a:t>
            </a:r>
            <a:endParaRPr lang="ru-RU" sz="2400" b="1" dirty="0" smtClean="0"/>
          </a:p>
        </p:txBody>
      </p:sp>
      <p:sp>
        <p:nvSpPr>
          <p:cNvPr id="5" name="Номер слайда 4"/>
          <p:cNvSpPr>
            <a:spLocks noGrp="1"/>
          </p:cNvSpPr>
          <p:nvPr>
            <p:ph type="sldNum" sz="quarter" idx="12"/>
          </p:nvPr>
        </p:nvSpPr>
        <p:spPr/>
        <p:txBody>
          <a:bodyPr/>
          <a:lstStyle/>
          <a:p>
            <a:fld id="{D577D047-A71A-4D9E-B9CE-234E1275ECB0}" type="slidenum">
              <a:rPr lang="ru-RU" smtClean="0"/>
              <a:pPr/>
              <a:t>14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znikiluki.ru/wp-content/uploads/2011/03/11.03.09-3.jpg"/>
          <p:cNvPicPr>
            <a:picLocks noChangeAspect="1" noChangeArrowheads="1"/>
          </p:cNvPicPr>
          <p:nvPr/>
        </p:nvPicPr>
        <p:blipFill>
          <a:blip r:embed="rId2" cstate="print"/>
          <a:srcRect l="17028" r="12766"/>
          <a:stretch>
            <a:fillRect/>
          </a:stretch>
        </p:blipFill>
        <p:spPr bwMode="auto">
          <a:xfrm>
            <a:off x="6228184" y="3720713"/>
            <a:ext cx="2520280" cy="2584694"/>
          </a:xfrm>
          <a:prstGeom prst="rect">
            <a:avLst/>
          </a:prstGeom>
          <a:noFill/>
        </p:spPr>
      </p:pic>
      <p:sp>
        <p:nvSpPr>
          <p:cNvPr id="4" name="Заголовок 3"/>
          <p:cNvSpPr>
            <a:spLocks noGrp="1"/>
          </p:cNvSpPr>
          <p:nvPr>
            <p:ph type="title"/>
          </p:nvPr>
        </p:nvSpPr>
        <p:spPr/>
        <p:txBody>
          <a:bodyPr>
            <a:noAutofit/>
          </a:bodyPr>
          <a:lstStyle/>
          <a:p>
            <a:r>
              <a:rPr lang="ru-RU" b="1" dirty="0" smtClean="0"/>
              <a:t>Почему мы не учимся на опыте?</a:t>
            </a:r>
            <a:endParaRPr lang="ru-RU" b="1" dirty="0"/>
          </a:p>
        </p:txBody>
      </p:sp>
      <p:sp>
        <p:nvSpPr>
          <p:cNvPr id="3" name="Подзаголовок 2"/>
          <p:cNvSpPr>
            <a:spLocks noGrp="1"/>
          </p:cNvSpPr>
          <p:nvPr>
            <p:ph idx="1"/>
          </p:nvPr>
        </p:nvSpPr>
        <p:spPr>
          <a:xfrm>
            <a:off x="539552" y="1340768"/>
            <a:ext cx="8208912" cy="4968552"/>
          </a:xfrm>
        </p:spPr>
        <p:txBody>
          <a:bodyPr>
            <a:noAutofit/>
          </a:bodyPr>
          <a:lstStyle/>
          <a:p>
            <a:pPr marL="0" indent="0">
              <a:lnSpc>
                <a:spcPct val="85000"/>
              </a:lnSpc>
              <a:spcBef>
                <a:spcPts val="0"/>
              </a:spcBef>
              <a:spcAft>
                <a:spcPts val="1200"/>
              </a:spcAft>
              <a:buNone/>
            </a:pPr>
            <a:r>
              <a:rPr lang="ru-RU" sz="2200" dirty="0" smtClean="0"/>
              <a:t>Важный аспект обучения нами на основе опыта — вопрос о том, где и когда проявляется обратная связь. Когда ответная реакция проявляется немедленно, обучение происходит. Но, если я что-то сделаю здесь, а эффект проявится в соседней квартире, это меня ничему не научит.</a:t>
            </a:r>
          </a:p>
          <a:p>
            <a:pPr marL="0" indent="0">
              <a:lnSpc>
                <a:spcPct val="85000"/>
              </a:lnSpc>
              <a:spcBef>
                <a:spcPts val="0"/>
              </a:spcBef>
              <a:spcAft>
                <a:spcPts val="1200"/>
              </a:spcAft>
              <a:buNone/>
            </a:pPr>
            <a:r>
              <a:rPr lang="ru-RU" sz="2200" dirty="0" smtClean="0"/>
              <a:t>Обратная связь действует по принципу замкнутого контура, и нужно время, чтобы его обойти. Иными словами, следствие может проявиться не сразу. Чем большей динамической </a:t>
            </a:r>
            <a:br>
              <a:rPr lang="ru-RU" sz="2200" dirty="0" smtClean="0"/>
            </a:br>
            <a:r>
              <a:rPr lang="ru-RU" sz="2200" dirty="0" smtClean="0"/>
              <a:t>сложностью отличается система, тем больше нужно </a:t>
            </a:r>
            <a:br>
              <a:rPr lang="ru-RU" sz="2200" dirty="0" smtClean="0"/>
            </a:br>
            <a:r>
              <a:rPr lang="ru-RU" sz="2200" dirty="0" smtClean="0"/>
              <a:t>времени на то, чтобы сигнал обратной связи прошел </a:t>
            </a:r>
            <a:br>
              <a:rPr lang="ru-RU" sz="2200" dirty="0" smtClean="0"/>
            </a:br>
            <a:r>
              <a:rPr lang="ru-RU" sz="2200" dirty="0" smtClean="0"/>
              <a:t>по сети взаимосвязей в ней.</a:t>
            </a:r>
          </a:p>
          <a:p>
            <a:pPr marL="0" indent="0">
              <a:lnSpc>
                <a:spcPct val="85000"/>
              </a:lnSpc>
              <a:spcBef>
                <a:spcPts val="0"/>
              </a:spcBef>
              <a:spcAft>
                <a:spcPts val="1200"/>
              </a:spcAft>
              <a:buNone/>
            </a:pPr>
            <a:r>
              <a:rPr lang="ru-RU" sz="2200" dirty="0" smtClean="0"/>
              <a:t>Через некоторые звенья сигнал может пройти </a:t>
            </a:r>
            <a:br>
              <a:rPr lang="ru-RU" sz="2200" dirty="0" smtClean="0"/>
            </a:br>
            <a:r>
              <a:rPr lang="ru-RU" sz="2200" dirty="0" smtClean="0"/>
              <a:t>очень быстро, но достаточно одной задержки, </a:t>
            </a:r>
            <a:br>
              <a:rPr lang="ru-RU" sz="2200" dirty="0" smtClean="0"/>
            </a:br>
            <a:r>
              <a:rPr lang="ru-RU" sz="2200" dirty="0" smtClean="0"/>
              <a:t>чтобы вызвать сильное запаздывание. </a:t>
            </a:r>
            <a:br>
              <a:rPr lang="ru-RU" sz="2200" dirty="0" smtClean="0"/>
            </a:br>
            <a:r>
              <a:rPr lang="ru-RU" sz="2200" b="1" dirty="0" smtClean="0"/>
              <a:t>Скорость системы определяется самым </a:t>
            </a:r>
            <a:br>
              <a:rPr lang="ru-RU" sz="2200" b="1" dirty="0" smtClean="0"/>
            </a:br>
            <a:r>
              <a:rPr lang="ru-RU" sz="2200" b="1" dirty="0" smtClean="0"/>
              <a:t>медленным звеном.</a:t>
            </a:r>
          </a:p>
        </p:txBody>
      </p:sp>
      <p:sp>
        <p:nvSpPr>
          <p:cNvPr id="5" name="Номер слайда 4"/>
          <p:cNvSpPr>
            <a:spLocks noGrp="1"/>
          </p:cNvSpPr>
          <p:nvPr>
            <p:ph type="sldNum" sz="quarter" idx="12"/>
          </p:nvPr>
        </p:nvSpPr>
        <p:spPr/>
        <p:txBody>
          <a:bodyPr/>
          <a:lstStyle/>
          <a:p>
            <a:fld id="{D577D047-A71A-4D9E-B9CE-234E1275ECB0}" type="slidenum">
              <a:rPr lang="ru-RU" smtClean="0"/>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t>Дублирование власти</a:t>
            </a:r>
            <a:endParaRPr lang="ru-RU" sz="4800" b="1" dirty="0"/>
          </a:p>
        </p:txBody>
      </p:sp>
      <p:sp>
        <p:nvSpPr>
          <p:cNvPr id="3" name="Содержимое 2"/>
          <p:cNvSpPr>
            <a:spLocks noGrp="1"/>
          </p:cNvSpPr>
          <p:nvPr>
            <p:ph idx="1"/>
          </p:nvPr>
        </p:nvSpPr>
        <p:spPr>
          <a:xfrm>
            <a:off x="457200" y="1484784"/>
            <a:ext cx="8229600" cy="4896544"/>
          </a:xfrm>
        </p:spPr>
        <p:txBody>
          <a:bodyPr>
            <a:normAutofit fontScale="70000" lnSpcReduction="20000"/>
          </a:bodyPr>
          <a:lstStyle/>
          <a:p>
            <a:pPr marL="0" indent="0">
              <a:spcBef>
                <a:spcPts val="0"/>
              </a:spcBef>
              <a:spcAft>
                <a:spcPts val="1200"/>
              </a:spcAft>
              <a:buNone/>
            </a:pPr>
            <a:r>
              <a:rPr lang="ru-RU" b="1" dirty="0" smtClean="0"/>
              <a:t>Система </a:t>
            </a:r>
            <a:r>
              <a:rPr lang="ru-RU" b="1" dirty="0"/>
              <a:t>не может действовать лучше, чем позволяет ее слабейшее звено. </a:t>
            </a:r>
            <a:r>
              <a:rPr lang="ru-RU" dirty="0"/>
              <a:t>Задержки особенно часто случаются в тех системах, где человек, вступающий в контакт с потребителями, не имеет права принимать решения без согласования с </a:t>
            </a:r>
            <a:r>
              <a:rPr lang="ru-RU" dirty="0" smtClean="0"/>
              <a:t>менеджером.</a:t>
            </a:r>
          </a:p>
          <a:p>
            <a:pPr marL="0" indent="0">
              <a:spcBef>
                <a:spcPts val="0"/>
              </a:spcBef>
              <a:spcAft>
                <a:spcPts val="1200"/>
              </a:spcAft>
              <a:buNone/>
            </a:pPr>
            <a:r>
              <a:rPr lang="ru-RU" dirty="0" smtClean="0"/>
              <a:t>Для эффективного управления системами необходимо понимать, что части системы стремятся к свободе выбора и независимому поведению, в то время как целое становится все более взаимозависимым. Это порождает дилемму: что же все-таки важнее – централизация (учет интересов целого) или децентрализация (учет интересов частей)?</a:t>
            </a:r>
          </a:p>
          <a:p>
            <a:pPr marL="0" indent="0">
              <a:spcBef>
                <a:spcPts val="0"/>
              </a:spcBef>
              <a:spcAft>
                <a:spcPts val="1200"/>
              </a:spcAft>
              <a:buNone/>
            </a:pPr>
            <a:r>
              <a:rPr lang="ru-RU" dirty="0" smtClean="0"/>
              <a:t>Противопоставление ведет либо к угнетению (концентрации власти), либо к хаосу (отречению от власти). Компромисс на основе разграничения функций между властями приносит лишь разочарование и порождает застой.</a:t>
            </a:r>
          </a:p>
          <a:p>
            <a:pPr marL="0" indent="0">
              <a:spcBef>
                <a:spcPts val="0"/>
              </a:spcBef>
              <a:spcAft>
                <a:spcPts val="1200"/>
              </a:spcAft>
              <a:buNone/>
            </a:pPr>
            <a:r>
              <a:rPr lang="ru-RU" dirty="0" smtClean="0"/>
              <a:t>Решение – в </a:t>
            </a:r>
            <a:r>
              <a:rPr lang="ru-RU" b="1" dirty="0" smtClean="0"/>
              <a:t>наделении полномочиями (это и не отречение от власти, и не разграничение функций, а дублирование власти).</a:t>
            </a:r>
            <a:endParaRPr lang="ru-RU" dirty="0"/>
          </a:p>
        </p:txBody>
      </p:sp>
      <p:sp>
        <p:nvSpPr>
          <p:cNvPr id="4" name="Номер слайда 3"/>
          <p:cNvSpPr>
            <a:spLocks noGrp="1"/>
          </p:cNvSpPr>
          <p:nvPr>
            <p:ph type="sldNum" sz="quarter" idx="12"/>
          </p:nvPr>
        </p:nvSpPr>
        <p:spPr/>
        <p:txBody>
          <a:bodyPr/>
          <a:lstStyle/>
          <a:p>
            <a:fld id="{D577D047-A71A-4D9E-B9CE-234E1275ECB0}" type="slidenum">
              <a:rPr lang="ru-RU" smtClean="0"/>
              <a:pPr/>
              <a:t>16</a:t>
            </a:fld>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4800" b="1" dirty="0" smtClean="0"/>
              <a:t>Сколько треугольников?</a:t>
            </a:r>
            <a:endParaRPr lang="ru-RU" sz="4800" b="1" dirty="0"/>
          </a:p>
        </p:txBody>
      </p:sp>
      <p:sp>
        <p:nvSpPr>
          <p:cNvPr id="3" name="Подзаголовок 2"/>
          <p:cNvSpPr>
            <a:spLocks noGrp="1"/>
          </p:cNvSpPr>
          <p:nvPr>
            <p:ph idx="1"/>
          </p:nvPr>
        </p:nvSpPr>
        <p:spPr>
          <a:xfrm>
            <a:off x="539552" y="1484784"/>
            <a:ext cx="8136904" cy="4824536"/>
          </a:xfrm>
        </p:spPr>
        <p:txBody>
          <a:bodyPr>
            <a:noAutofit/>
          </a:bodyPr>
          <a:lstStyle/>
          <a:p>
            <a:pPr marL="0" indent="0">
              <a:lnSpc>
                <a:spcPct val="90000"/>
              </a:lnSpc>
              <a:spcBef>
                <a:spcPts val="0"/>
              </a:spcBef>
              <a:spcAft>
                <a:spcPts val="1200"/>
              </a:spcAft>
              <a:buNone/>
            </a:pPr>
            <a:r>
              <a:rPr lang="ru-RU" sz="2200" dirty="0" smtClean="0"/>
              <a:t>Почему мы видим второй треугольник? </a:t>
            </a:r>
            <a:br>
              <a:rPr lang="ru-RU" sz="2200" dirty="0" smtClean="0"/>
            </a:br>
            <a:r>
              <a:rPr lang="ru-RU" sz="2200" dirty="0" smtClean="0"/>
              <a:t>То, что мы видим – порождение нашего</a:t>
            </a:r>
            <a:br>
              <a:rPr lang="ru-RU" sz="2200" dirty="0" smtClean="0"/>
            </a:br>
            <a:r>
              <a:rPr lang="ru-RU" sz="2200" dirty="0" smtClean="0"/>
              <a:t>способа видеть; точнее говоря – </a:t>
            </a:r>
            <a:br>
              <a:rPr lang="ru-RU" sz="2200" dirty="0" smtClean="0"/>
            </a:br>
            <a:r>
              <a:rPr lang="ru-RU" sz="2200" dirty="0" smtClean="0"/>
              <a:t>реальный рисунок, преломленный </a:t>
            </a:r>
            <a:br>
              <a:rPr lang="ru-RU" sz="2200" dirty="0" smtClean="0"/>
            </a:br>
            <a:r>
              <a:rPr lang="ru-RU" sz="2200" dirty="0" smtClean="0"/>
              <a:t>через наши </a:t>
            </a:r>
            <a:r>
              <a:rPr lang="ru-RU" sz="2200" b="1" dirty="0" smtClean="0"/>
              <a:t>ментальные модели.</a:t>
            </a:r>
          </a:p>
          <a:p>
            <a:pPr marL="0" indent="0">
              <a:lnSpc>
                <a:spcPct val="90000"/>
              </a:lnSpc>
              <a:spcBef>
                <a:spcPts val="0"/>
              </a:spcBef>
              <a:spcAft>
                <a:spcPts val="1200"/>
              </a:spcAft>
              <a:buNone/>
            </a:pPr>
            <a:r>
              <a:rPr lang="ru-RU" sz="2200" dirty="0" smtClean="0"/>
              <a:t>Откуда они берутся, эти ментальные </a:t>
            </a:r>
            <a:br>
              <a:rPr lang="ru-RU" sz="2200" dirty="0" smtClean="0"/>
            </a:br>
            <a:r>
              <a:rPr lang="ru-RU" sz="2200" dirty="0" smtClean="0"/>
              <a:t>модели? Мы создаем их для упрощения </a:t>
            </a:r>
            <a:br>
              <a:rPr lang="ru-RU" sz="2200" dirty="0" smtClean="0"/>
            </a:br>
            <a:r>
              <a:rPr lang="ru-RU" sz="2200" dirty="0" smtClean="0"/>
              <a:t>картины мира. Наблюдая за событиями, </a:t>
            </a:r>
            <a:br>
              <a:rPr lang="ru-RU" sz="2200" dirty="0" smtClean="0"/>
            </a:br>
            <a:r>
              <a:rPr lang="ru-RU" sz="2200" dirty="0" smtClean="0"/>
              <a:t>мы их обобщаем, и храним в памяти </a:t>
            </a:r>
            <a:br>
              <a:rPr lang="ru-RU" sz="2200" dirty="0" smtClean="0"/>
            </a:br>
            <a:r>
              <a:rPr lang="ru-RU" sz="2200" dirty="0" smtClean="0"/>
              <a:t>единую картину. С одной стороны, это </a:t>
            </a:r>
            <a:br>
              <a:rPr lang="ru-RU" sz="2200" dirty="0" smtClean="0"/>
            </a:br>
            <a:r>
              <a:rPr lang="ru-RU" sz="2200" dirty="0" smtClean="0"/>
              <a:t>позволяет не запоминать всё многообразие. С другой стороны, мы теряем изменчивость присущую вещам и событиям. Сначала процесс познания работает на ментальную модель, потом ментальная модель подгоняет увиденное под себя. Именно в это </a:t>
            </a:r>
            <a:br>
              <a:rPr lang="ru-RU" sz="2200" dirty="0" smtClean="0"/>
            </a:br>
            <a:r>
              <a:rPr lang="ru-RU" sz="2200" dirty="0" smtClean="0"/>
              <a:t>время и теряется гибкость и восприимчивость к новому (свёртка).</a:t>
            </a:r>
          </a:p>
        </p:txBody>
      </p:sp>
      <p:sp>
        <p:nvSpPr>
          <p:cNvPr id="5" name="Номер слайда 4"/>
          <p:cNvSpPr>
            <a:spLocks noGrp="1"/>
          </p:cNvSpPr>
          <p:nvPr>
            <p:ph type="sldNum" sz="quarter" idx="12"/>
          </p:nvPr>
        </p:nvSpPr>
        <p:spPr/>
        <p:txBody>
          <a:bodyPr/>
          <a:lstStyle/>
          <a:p>
            <a:fld id="{D577D047-A71A-4D9E-B9CE-234E1275ECB0}" type="slidenum">
              <a:rPr lang="ru-RU" smtClean="0"/>
              <a:pPr/>
              <a:t>17</a:t>
            </a:fld>
            <a:endParaRPr lang="ru-RU"/>
          </a:p>
        </p:txBody>
      </p:sp>
      <p:pic>
        <p:nvPicPr>
          <p:cNvPr id="7" name="Рисунок 6" descr="Треугольник Канижа.bmp"/>
          <p:cNvPicPr/>
          <p:nvPr/>
        </p:nvPicPr>
        <p:blipFill>
          <a:blip r:embed="rId2" cstate="print"/>
          <a:stretch>
            <a:fillRect/>
          </a:stretch>
        </p:blipFill>
        <p:spPr>
          <a:xfrm>
            <a:off x="5868144" y="1268760"/>
            <a:ext cx="2991834" cy="317426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4800" b="1" dirty="0" smtClean="0"/>
              <a:t>Ментальные модели</a:t>
            </a:r>
            <a:endParaRPr lang="ru-RU" sz="4800" b="1" dirty="0"/>
          </a:p>
        </p:txBody>
      </p:sp>
      <p:sp>
        <p:nvSpPr>
          <p:cNvPr id="3" name="Подзаголовок 2"/>
          <p:cNvSpPr>
            <a:spLocks noGrp="1"/>
          </p:cNvSpPr>
          <p:nvPr>
            <p:ph idx="1"/>
          </p:nvPr>
        </p:nvSpPr>
        <p:spPr>
          <a:xfrm>
            <a:off x="539552" y="1484784"/>
            <a:ext cx="8136904" cy="4824536"/>
          </a:xfrm>
        </p:spPr>
        <p:txBody>
          <a:bodyPr>
            <a:noAutofit/>
          </a:bodyPr>
          <a:lstStyle/>
          <a:p>
            <a:pPr marL="0" indent="0">
              <a:lnSpc>
                <a:spcPct val="90000"/>
              </a:lnSpc>
              <a:spcBef>
                <a:spcPts val="0"/>
              </a:spcBef>
              <a:spcAft>
                <a:spcPts val="1200"/>
              </a:spcAft>
              <a:buNone/>
            </a:pPr>
            <a:r>
              <a:rPr lang="ru-RU" sz="2400" dirty="0" smtClean="0"/>
              <a:t>В создании и поддержании ментальных моделей участвуют четыре механизма:</a:t>
            </a:r>
          </a:p>
          <a:p>
            <a:pPr lvl="0">
              <a:lnSpc>
                <a:spcPct val="90000"/>
              </a:lnSpc>
              <a:spcBef>
                <a:spcPts val="0"/>
              </a:spcBef>
              <a:spcAft>
                <a:spcPts val="1200"/>
              </a:spcAft>
            </a:pPr>
            <a:r>
              <a:rPr lang="ru-RU" sz="2400" b="1" dirty="0" smtClean="0"/>
              <a:t>Вычеркивание</a:t>
            </a:r>
            <a:r>
              <a:rPr lang="ru-RU" sz="2400" dirty="0" smtClean="0"/>
              <a:t> – отбор и фильтрация опыта, часть которого уходит из памяти.</a:t>
            </a:r>
          </a:p>
          <a:p>
            <a:pPr lvl="0">
              <a:lnSpc>
                <a:spcPct val="90000"/>
              </a:lnSpc>
              <a:spcBef>
                <a:spcPts val="0"/>
              </a:spcBef>
              <a:spcAft>
                <a:spcPts val="1200"/>
              </a:spcAft>
            </a:pPr>
            <a:r>
              <a:rPr lang="ru-RU" sz="2400" b="1" dirty="0" smtClean="0"/>
              <a:t>Конструирование </a:t>
            </a:r>
            <a:r>
              <a:rPr lang="ru-RU" sz="2400" dirty="0" smtClean="0"/>
              <a:t>– придумывание чего-то, чего на самом деле не было.</a:t>
            </a:r>
          </a:p>
          <a:p>
            <a:pPr lvl="0">
              <a:lnSpc>
                <a:spcPct val="90000"/>
              </a:lnSpc>
              <a:spcBef>
                <a:spcPts val="0"/>
              </a:spcBef>
              <a:spcAft>
                <a:spcPts val="1200"/>
              </a:spcAft>
            </a:pPr>
            <a:r>
              <a:rPr lang="ru-RU" sz="2400" b="1" dirty="0" smtClean="0"/>
              <a:t>Искажение</a:t>
            </a:r>
            <a:r>
              <a:rPr lang="ru-RU" sz="2400" dirty="0" smtClean="0"/>
              <a:t> – манипуляция фактами и событиями, придание им различных толкований.</a:t>
            </a:r>
          </a:p>
          <a:p>
            <a:pPr lvl="0">
              <a:lnSpc>
                <a:spcPct val="90000"/>
              </a:lnSpc>
              <a:spcBef>
                <a:spcPts val="0"/>
              </a:spcBef>
              <a:spcAft>
                <a:spcPts val="1200"/>
              </a:spcAft>
            </a:pPr>
            <a:r>
              <a:rPr lang="ru-RU" sz="2400" b="1" dirty="0" smtClean="0"/>
              <a:t>Обобщение</a:t>
            </a:r>
            <a:r>
              <a:rPr lang="ru-RU" sz="2400" dirty="0" smtClean="0"/>
              <a:t> – истолкование единственного случая как типичного для целого класса явлений. Опасность в том, что человек может взять нехарактерный пример, сделать на его основе обобщение и стать слепым и глухим ко всем свидетельствам обратного.</a:t>
            </a:r>
            <a:endParaRPr lang="ru-RU" sz="2400" dirty="0"/>
          </a:p>
        </p:txBody>
      </p:sp>
      <p:sp>
        <p:nvSpPr>
          <p:cNvPr id="5" name="Номер слайда 4"/>
          <p:cNvSpPr>
            <a:spLocks noGrp="1"/>
          </p:cNvSpPr>
          <p:nvPr>
            <p:ph type="sldNum" sz="quarter" idx="12"/>
          </p:nvPr>
        </p:nvSpPr>
        <p:spPr/>
        <p:txBody>
          <a:bodyPr/>
          <a:lstStyle/>
          <a:p>
            <a:fld id="{D577D047-A71A-4D9E-B9CE-234E1275ECB0}" type="slidenum">
              <a:rPr lang="ru-RU" smtClean="0"/>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4800" b="1" dirty="0" smtClean="0"/>
              <a:t>Искажение опыта</a:t>
            </a:r>
            <a:endParaRPr lang="ru-RU" sz="4800" b="1" dirty="0"/>
          </a:p>
        </p:txBody>
      </p:sp>
      <p:sp>
        <p:nvSpPr>
          <p:cNvPr id="3" name="Подзаголовок 2"/>
          <p:cNvSpPr>
            <a:spLocks noGrp="1"/>
          </p:cNvSpPr>
          <p:nvPr>
            <p:ph idx="1"/>
          </p:nvPr>
        </p:nvSpPr>
        <p:spPr>
          <a:xfrm>
            <a:off x="539552" y="1484784"/>
            <a:ext cx="8136904" cy="4824536"/>
          </a:xfrm>
        </p:spPr>
        <p:txBody>
          <a:bodyPr>
            <a:noAutofit/>
          </a:bodyPr>
          <a:lstStyle/>
          <a:p>
            <a:pPr marL="0" indent="0">
              <a:lnSpc>
                <a:spcPct val="90000"/>
              </a:lnSpc>
              <a:spcBef>
                <a:spcPts val="0"/>
              </a:spcBef>
              <a:spcAft>
                <a:spcPts val="1200"/>
              </a:spcAft>
              <a:buNone/>
            </a:pPr>
            <a:r>
              <a:rPr lang="ru-RU" sz="2400" b="1" dirty="0" smtClean="0"/>
              <a:t>Регрессия.</a:t>
            </a:r>
            <a:r>
              <a:rPr lang="ru-RU" sz="2400" dirty="0" smtClean="0"/>
              <a:t> Экстремальные события вводят в заблуждение, если после их возникновения естественное изменение в сторону средних (нормальных) значений истолковывается как свидетельство эффективности наших действий.</a:t>
            </a:r>
          </a:p>
          <a:p>
            <a:pPr marL="0" indent="0">
              <a:lnSpc>
                <a:spcPct val="90000"/>
              </a:lnSpc>
              <a:spcBef>
                <a:spcPts val="0"/>
              </a:spcBef>
              <a:spcAft>
                <a:spcPts val="1200"/>
              </a:spcAft>
              <a:buNone/>
            </a:pPr>
            <a:r>
              <a:rPr lang="ru-RU" sz="2400" b="1" dirty="0" smtClean="0"/>
              <a:t>Временные рамки.</a:t>
            </a:r>
            <a:r>
              <a:rPr lang="ru-RU" sz="2400" dirty="0" smtClean="0"/>
              <a:t> Если мы не ограничим срок, когда мы ожидаем последствия, в качестве подтверждения могут рассматриваться события, произошедшие в любое время.</a:t>
            </a:r>
          </a:p>
          <a:p>
            <a:pPr marL="0" lvl="0" indent="0">
              <a:lnSpc>
                <a:spcPct val="90000"/>
              </a:lnSpc>
              <a:spcBef>
                <a:spcPts val="0"/>
              </a:spcBef>
              <a:spcAft>
                <a:spcPts val="1200"/>
              </a:spcAft>
              <a:buNone/>
            </a:pPr>
            <a:r>
              <a:rPr lang="ru-RU" sz="2400" b="1" dirty="0" smtClean="0"/>
              <a:t>Избирательная, односторонняя трактовка опыта</a:t>
            </a:r>
            <a:r>
              <a:rPr lang="ru-RU" sz="2400" dirty="0" smtClean="0"/>
              <a:t> ведет к тому, что запоминается только какой-то определенный исход, а все остальные игнорируются. </a:t>
            </a:r>
            <a:r>
              <a:rPr lang="ru-RU" sz="2400" i="1" dirty="0" smtClean="0"/>
              <a:t>Иногда складывается впечатление, что телефон звонит именно в тот момент, когда мы в ванной. Мы запоминаем моменты, когда что-то случается, а когда в ванной нас никто не беспокоит, запоминать нечего, события не произошло. </a:t>
            </a:r>
          </a:p>
          <a:p>
            <a:pPr marL="0" indent="0">
              <a:lnSpc>
                <a:spcPct val="90000"/>
              </a:lnSpc>
              <a:spcBef>
                <a:spcPts val="0"/>
              </a:spcBef>
              <a:spcAft>
                <a:spcPts val="1200"/>
              </a:spcAft>
              <a:buNone/>
            </a:pPr>
            <a:endParaRPr lang="ru-RU" sz="2400" dirty="0"/>
          </a:p>
        </p:txBody>
      </p:sp>
      <p:sp>
        <p:nvSpPr>
          <p:cNvPr id="5" name="Номер слайда 4"/>
          <p:cNvSpPr>
            <a:spLocks noGrp="1"/>
          </p:cNvSpPr>
          <p:nvPr>
            <p:ph type="sldNum" sz="quarter" idx="12"/>
          </p:nvPr>
        </p:nvSpPr>
        <p:spPr/>
        <p:txBody>
          <a:bodyPr/>
          <a:lstStyle/>
          <a:p>
            <a:fld id="{D577D047-A71A-4D9E-B9CE-234E1275ECB0}" type="slidenum">
              <a:rPr lang="ru-RU" smtClean="0"/>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800" b="1" dirty="0" smtClean="0"/>
              <a:t>Наши цели сегодня</a:t>
            </a:r>
            <a:endParaRPr lang="ru-RU" sz="4800" b="1" dirty="0"/>
          </a:p>
        </p:txBody>
      </p:sp>
      <p:sp>
        <p:nvSpPr>
          <p:cNvPr id="3" name="Подзаголовок 2"/>
          <p:cNvSpPr>
            <a:spLocks noGrp="1"/>
          </p:cNvSpPr>
          <p:nvPr>
            <p:ph idx="1"/>
          </p:nvPr>
        </p:nvSpPr>
        <p:spPr/>
        <p:txBody>
          <a:bodyPr>
            <a:normAutofit/>
          </a:bodyPr>
          <a:lstStyle/>
          <a:p>
            <a:r>
              <a:rPr lang="ru-RU" dirty="0" smtClean="0"/>
              <a:t>Дать определения ряду понятий, связанных с областью системного мышления</a:t>
            </a:r>
          </a:p>
          <a:p>
            <a:r>
              <a:rPr lang="ru-RU" dirty="0" smtClean="0"/>
              <a:t>Четко усвоить, что включает в себя системное мышление</a:t>
            </a:r>
          </a:p>
          <a:p>
            <a:r>
              <a:rPr lang="ru-RU" dirty="0" smtClean="0"/>
              <a:t>На примерах продемонстрировать важность системного мышления </a:t>
            </a:r>
            <a:br>
              <a:rPr lang="ru-RU" dirty="0" smtClean="0"/>
            </a:br>
            <a:r>
              <a:rPr lang="ru-RU" dirty="0" smtClean="0"/>
              <a:t>в современном менеджменте</a:t>
            </a:r>
            <a:endParaRPr lang="ru-RU" dirty="0"/>
          </a:p>
        </p:txBody>
      </p:sp>
      <p:sp>
        <p:nvSpPr>
          <p:cNvPr id="5" name="Номер слайда 4"/>
          <p:cNvSpPr>
            <a:spLocks noGrp="1"/>
          </p:cNvSpPr>
          <p:nvPr>
            <p:ph type="sldNum" sz="quarter" idx="12"/>
          </p:nvPr>
        </p:nvSpPr>
        <p:spPr/>
        <p:txBody>
          <a:bodyPr/>
          <a:lstStyle/>
          <a:p>
            <a:fld id="{D577D047-A71A-4D9E-B9CE-234E1275ECB0}" type="slidenum">
              <a:rPr lang="ru-RU" smtClean="0"/>
              <a:pPr/>
              <a:t>2</a:t>
            </a:fld>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b="1" dirty="0" smtClean="0"/>
              <a:t>Ментальные модели в действии</a:t>
            </a:r>
            <a:endParaRPr lang="ru-RU" b="1" dirty="0"/>
          </a:p>
        </p:txBody>
      </p:sp>
      <p:sp>
        <p:nvSpPr>
          <p:cNvPr id="3" name="Подзаголовок 2"/>
          <p:cNvSpPr>
            <a:spLocks noGrp="1"/>
          </p:cNvSpPr>
          <p:nvPr>
            <p:ph idx="1"/>
          </p:nvPr>
        </p:nvSpPr>
        <p:spPr>
          <a:xfrm>
            <a:off x="539552" y="1412776"/>
            <a:ext cx="8136904" cy="4896544"/>
          </a:xfrm>
        </p:spPr>
        <p:txBody>
          <a:bodyPr>
            <a:noAutofit/>
          </a:bodyPr>
          <a:lstStyle/>
          <a:p>
            <a:pPr marL="0" indent="0">
              <a:lnSpc>
                <a:spcPct val="90000"/>
              </a:lnSpc>
              <a:spcBef>
                <a:spcPts val="0"/>
              </a:spcBef>
              <a:spcAft>
                <a:spcPts val="1200"/>
              </a:spcAft>
              <a:buNone/>
            </a:pPr>
            <a:r>
              <a:rPr lang="ru-RU" sz="1800" dirty="0" smtClean="0"/>
              <a:t>Небольшая задачка. Чтобы ее решить, нужно подумать, что можно утверждать на основе выбора и что он исключает </a:t>
            </a:r>
            <a:br>
              <a:rPr lang="ru-RU" sz="1800" dirty="0" smtClean="0"/>
            </a:br>
            <a:r>
              <a:rPr lang="ru-RU" sz="1800" dirty="0" smtClean="0"/>
              <a:t>(это была подсказка </a:t>
            </a:r>
            <a:r>
              <a:rPr lang="ru-RU" sz="1800" dirty="0" smtClean="0">
                <a:sym typeface="Wingdings" pitchFamily="2" charset="2"/>
              </a:rPr>
              <a:t></a:t>
            </a:r>
            <a:r>
              <a:rPr lang="ru-RU" sz="1800" dirty="0" smtClean="0"/>
              <a:t>)</a:t>
            </a:r>
          </a:p>
          <a:p>
            <a:pPr marL="0" indent="0">
              <a:lnSpc>
                <a:spcPct val="90000"/>
              </a:lnSpc>
              <a:spcBef>
                <a:spcPts val="600"/>
              </a:spcBef>
              <a:spcAft>
                <a:spcPts val="600"/>
              </a:spcAft>
              <a:buNone/>
            </a:pPr>
            <a:r>
              <a:rPr lang="ru-RU" sz="2400" i="1" dirty="0" smtClean="0"/>
              <a:t>Три закрытых </a:t>
            </a:r>
            <a:r>
              <a:rPr lang="ru-RU" sz="2400" i="1" dirty="0" smtClean="0"/>
              <a:t>ящика </a:t>
            </a:r>
            <a:r>
              <a:rPr lang="ru-RU" sz="2400" i="1" dirty="0" smtClean="0"/>
              <a:t>с </a:t>
            </a:r>
            <a:r>
              <a:rPr lang="ru-RU" sz="2400" i="1" dirty="0" smtClean="0"/>
              <a:t>этикетками: «Яблоки», «Апельсины» и «Апельсины и яблоки». Все надписи неверны. Вы можете достать по одному фрукту из каждого ящика (обнюхивать ящики запрещается!). Сколько ящиков нужно обследовать, чтобы правильно установить этикетки?</a:t>
            </a:r>
          </a:p>
          <a:p>
            <a:pPr marL="0" indent="0">
              <a:lnSpc>
                <a:spcPct val="90000"/>
              </a:lnSpc>
              <a:spcBef>
                <a:spcPts val="1200"/>
              </a:spcBef>
              <a:buNone/>
            </a:pPr>
            <a:r>
              <a:rPr lang="ru-RU" sz="1800" dirty="0" smtClean="0"/>
              <a:t>Достаньте фрукт из ящика с этикеткой «Апельсины и яблоки». Допустим, это окажется яблоко. Что вы можете сказать о содержимом этой коробки? Напрямую ничего, но вам известно, что там не могут быть апельсины и яблоки, потому что все этикетки перепутаны. Вы знаете, что это не «Апельсины», потому что там не могло бы оказаться яблоко. Следовательно, это коробка «Яблоки». Поскольку известно, что все этикетки наклеены неверно, нужно поменять их на двух оставшихся коробках.</a:t>
            </a:r>
          </a:p>
        </p:txBody>
      </p:sp>
      <p:sp>
        <p:nvSpPr>
          <p:cNvPr id="5" name="Номер слайда 4"/>
          <p:cNvSpPr>
            <a:spLocks noGrp="1"/>
          </p:cNvSpPr>
          <p:nvPr>
            <p:ph type="sldNum" sz="quarter" idx="12"/>
          </p:nvPr>
        </p:nvSpPr>
        <p:spPr/>
        <p:txBody>
          <a:bodyPr/>
          <a:lstStyle/>
          <a:p>
            <a:fld id="{D577D047-A71A-4D9E-B9CE-234E1275ECB0}" type="slidenum">
              <a:rPr lang="ru-RU" smtClean="0"/>
              <a:pPr/>
              <a:t>20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b="1" dirty="0" smtClean="0"/>
              <a:t>Ментальные модели в действии</a:t>
            </a:r>
            <a:endParaRPr lang="ru-RU" b="1" dirty="0"/>
          </a:p>
        </p:txBody>
      </p:sp>
      <p:sp>
        <p:nvSpPr>
          <p:cNvPr id="3" name="Подзаголовок 2"/>
          <p:cNvSpPr>
            <a:spLocks noGrp="1"/>
          </p:cNvSpPr>
          <p:nvPr>
            <p:ph idx="1"/>
          </p:nvPr>
        </p:nvSpPr>
        <p:spPr>
          <a:xfrm>
            <a:off x="467544" y="1412776"/>
            <a:ext cx="8280920" cy="4896544"/>
          </a:xfrm>
        </p:spPr>
        <p:txBody>
          <a:bodyPr>
            <a:noAutofit/>
          </a:bodyPr>
          <a:lstStyle/>
          <a:p>
            <a:pPr marL="0" indent="0">
              <a:lnSpc>
                <a:spcPct val="90000"/>
              </a:lnSpc>
              <a:spcBef>
                <a:spcPts val="0"/>
              </a:spcBef>
              <a:spcAft>
                <a:spcPts val="1200"/>
              </a:spcAft>
              <a:buNone/>
            </a:pPr>
            <a:r>
              <a:rPr lang="ru-RU" sz="1800" dirty="0" smtClean="0"/>
              <a:t>Следующая задача способствует выявлению вашей склонности акцентировать внимание на усиливающей обратной связи.</a:t>
            </a:r>
          </a:p>
          <a:p>
            <a:pPr marL="0" indent="0">
              <a:lnSpc>
                <a:spcPct val="90000"/>
              </a:lnSpc>
              <a:spcBef>
                <a:spcPts val="600"/>
              </a:spcBef>
              <a:spcAft>
                <a:spcPts val="600"/>
              </a:spcAft>
              <a:buNone/>
            </a:pPr>
            <a:r>
              <a:rPr lang="ru-RU" sz="2400" i="1" dirty="0" smtClean="0"/>
              <a:t>Перед вами четыре карты: </a:t>
            </a:r>
            <a:r>
              <a:rPr lang="ru-RU" sz="6000" b="1" i="1" dirty="0" smtClean="0"/>
              <a:t>E G 4 9 </a:t>
            </a:r>
            <a:r>
              <a:rPr lang="ru-RU" sz="2400" i="1" dirty="0" smtClean="0"/>
              <a:t>У каждой с одной стороны буква, а с другой — цифра. Вы видите только одну сторону. Сколько карт достаточно перевернуть, чтобы проверить утверждение, что у гласных букв на обороте всегда четное число?</a:t>
            </a:r>
          </a:p>
          <a:p>
            <a:pPr marL="0" indent="0">
              <a:lnSpc>
                <a:spcPct val="90000"/>
              </a:lnSpc>
              <a:spcBef>
                <a:spcPts val="1200"/>
              </a:spcBef>
              <a:buNone/>
            </a:pPr>
            <a:r>
              <a:rPr lang="ru-RU" sz="1800" dirty="0" smtClean="0"/>
              <a:t>Правильное решение этой задачи – перевернуть карты «Е» и «9». По условию задачи на обороте гласной должно быть четное число, поэтому нужно перевернуть «Е». Если окажется, что там нечетное число, условие не выполнено. Карту с буквой «G» можно не смотреть, потому что о согласных в условии ничего не сказано. Карту «4» также не нужно смотреть, потому что ничего не сказано о том, что на обороте четных чисел должна быть гласная. А вот «9» нужно перевернуть, потому что если на обороте окажется гласная, то условие нарушено.</a:t>
            </a:r>
          </a:p>
        </p:txBody>
      </p:sp>
      <p:sp>
        <p:nvSpPr>
          <p:cNvPr id="5" name="Номер слайда 4"/>
          <p:cNvSpPr>
            <a:spLocks noGrp="1"/>
          </p:cNvSpPr>
          <p:nvPr>
            <p:ph type="sldNum" sz="quarter" idx="12"/>
          </p:nvPr>
        </p:nvSpPr>
        <p:spPr/>
        <p:txBody>
          <a:bodyPr/>
          <a:lstStyle/>
          <a:p>
            <a:fld id="{D577D047-A71A-4D9E-B9CE-234E1275ECB0}" type="slidenum">
              <a:rPr lang="ru-RU" smtClean="0"/>
              <a:pPr/>
              <a:t>21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b="1" dirty="0" smtClean="0"/>
              <a:t>Поведение определяет контекст</a:t>
            </a:r>
            <a:endParaRPr lang="ru-RU" b="1" dirty="0"/>
          </a:p>
        </p:txBody>
      </p:sp>
      <p:sp>
        <p:nvSpPr>
          <p:cNvPr id="3" name="Подзаголовок 2"/>
          <p:cNvSpPr>
            <a:spLocks noGrp="1"/>
          </p:cNvSpPr>
          <p:nvPr>
            <p:ph idx="1"/>
          </p:nvPr>
        </p:nvSpPr>
        <p:spPr>
          <a:xfrm>
            <a:off x="467544" y="1412776"/>
            <a:ext cx="8280920" cy="4896544"/>
          </a:xfrm>
        </p:spPr>
        <p:txBody>
          <a:bodyPr>
            <a:noAutofit/>
          </a:bodyPr>
          <a:lstStyle/>
          <a:p>
            <a:pPr marL="0" indent="0">
              <a:lnSpc>
                <a:spcPct val="90000"/>
              </a:lnSpc>
              <a:spcBef>
                <a:spcPts val="0"/>
              </a:spcBef>
              <a:spcAft>
                <a:spcPts val="1200"/>
              </a:spcAft>
              <a:buNone/>
            </a:pPr>
            <a:r>
              <a:rPr lang="ru-RU" sz="2400" dirty="0" smtClean="0"/>
              <a:t>Системное мышление отвергает идею, что можно оценить поведение человека, не зная системы, к которой он принадлежит (ассессмент центр).</a:t>
            </a:r>
          </a:p>
          <a:p>
            <a:pPr marL="0" indent="0">
              <a:lnSpc>
                <a:spcPct val="90000"/>
              </a:lnSpc>
              <a:spcBef>
                <a:spcPts val="0"/>
              </a:spcBef>
              <a:spcAft>
                <a:spcPts val="1200"/>
              </a:spcAft>
              <a:buNone/>
            </a:pPr>
            <a:r>
              <a:rPr lang="ru-RU" sz="2400" dirty="0" smtClean="0"/>
              <a:t>Поведение систем определяется их структурой. При благоприятных условиях кто угодно может быть «звездой», но при этом мы продолжаем судить о людях, будто они существуют сами по себе (функция </a:t>
            </a:r>
            <a:r>
              <a:rPr lang="ru-RU" sz="2400" dirty="0" err="1" smtClean="0"/>
              <a:t>организовывания</a:t>
            </a:r>
            <a:r>
              <a:rPr lang="ru-RU" sz="2400" dirty="0" smtClean="0"/>
              <a:t>).</a:t>
            </a:r>
          </a:p>
          <a:p>
            <a:pPr marL="0" indent="0">
              <a:lnSpc>
                <a:spcPct val="90000"/>
              </a:lnSpc>
              <a:spcBef>
                <a:spcPts val="0"/>
              </a:spcBef>
              <a:spcAft>
                <a:spcPts val="1200"/>
              </a:spcAft>
              <a:buNone/>
            </a:pPr>
            <a:r>
              <a:rPr lang="ru-RU" sz="2400" dirty="0" smtClean="0"/>
              <a:t>Если руководство попадется в ловушку «поиски виновных», оно найдет, кого уволить, на их место возьмут других, но лучше от этого не станет. Чем искать выдающихся сотрудников, лучше организовать работу таким образом, чтобы с ней могли справляться обычные люди. Результаты зависят от структуры системы. Чтобы улучшить результаты, нужно изменить структуру системы (</a:t>
            </a:r>
            <a:r>
              <a:rPr lang="ru-RU" sz="2400" dirty="0" err="1" smtClean="0"/>
              <a:t>бизнесс-процессы</a:t>
            </a:r>
            <a:r>
              <a:rPr lang="ru-RU" sz="2400" dirty="0" smtClean="0"/>
              <a:t>).</a:t>
            </a:r>
          </a:p>
        </p:txBody>
      </p:sp>
      <p:sp>
        <p:nvSpPr>
          <p:cNvPr id="5" name="Номер слайда 4"/>
          <p:cNvSpPr>
            <a:spLocks noGrp="1"/>
          </p:cNvSpPr>
          <p:nvPr>
            <p:ph type="sldNum" sz="quarter" idx="12"/>
          </p:nvPr>
        </p:nvSpPr>
        <p:spPr/>
        <p:txBody>
          <a:bodyPr/>
          <a:lstStyle/>
          <a:p>
            <a:fld id="{D577D047-A71A-4D9E-B9CE-234E1275ECB0}" type="slidenum">
              <a:rPr lang="ru-RU" smtClean="0"/>
              <a:pPr/>
              <a:t>22</a:t>
            </a:fld>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4800" b="1" dirty="0" smtClean="0"/>
              <a:t>Причина и следствие</a:t>
            </a:r>
            <a:endParaRPr lang="ru-RU" sz="4800" b="1" dirty="0"/>
          </a:p>
        </p:txBody>
      </p:sp>
      <p:sp>
        <p:nvSpPr>
          <p:cNvPr id="3" name="Подзаголовок 2"/>
          <p:cNvSpPr>
            <a:spLocks noGrp="1"/>
          </p:cNvSpPr>
          <p:nvPr>
            <p:ph idx="1"/>
          </p:nvPr>
        </p:nvSpPr>
        <p:spPr>
          <a:xfrm>
            <a:off x="467544" y="1412776"/>
            <a:ext cx="8280920" cy="4896544"/>
          </a:xfrm>
        </p:spPr>
        <p:txBody>
          <a:bodyPr>
            <a:noAutofit/>
          </a:bodyPr>
          <a:lstStyle/>
          <a:p>
            <a:pPr marL="0" indent="0">
              <a:lnSpc>
                <a:spcPct val="90000"/>
              </a:lnSpc>
              <a:spcBef>
                <a:spcPts val="0"/>
              </a:spcBef>
              <a:spcAft>
                <a:spcPts val="1200"/>
              </a:spcAft>
              <a:buNone/>
            </a:pPr>
            <a:r>
              <a:rPr lang="ru-RU" sz="2200" dirty="0" smtClean="0"/>
              <a:t>Традиционно предполагается, что причина оказывает одностороннее влияние на результат, а относительная значимость каждого фактора остается неизменной. Системное мышление идет дальше этой бытовой логики: факторы влияют друг на друга, относительная значимость каждого из них меняется со временем и зависит от механизмов обратной связи. Причины не статичны, а динамичны. Правильнее думать не о причинах, а об оказывающих влияние факторах.</a:t>
            </a:r>
          </a:p>
          <a:p>
            <a:pPr marL="0" indent="0">
              <a:lnSpc>
                <a:spcPct val="90000"/>
              </a:lnSpc>
              <a:spcBef>
                <a:spcPts val="0"/>
              </a:spcBef>
              <a:spcAft>
                <a:spcPts val="1200"/>
              </a:spcAft>
              <a:buNone/>
            </a:pPr>
            <a:r>
              <a:rPr lang="ru-RU" sz="2200" b="1" dirty="0" smtClean="0"/>
              <a:t>В конечном итоге причины определяются структурой системы.</a:t>
            </a:r>
          </a:p>
          <a:p>
            <a:pPr marL="0" indent="0">
              <a:lnSpc>
                <a:spcPct val="90000"/>
              </a:lnSpc>
              <a:spcBef>
                <a:spcPts val="0"/>
              </a:spcBef>
              <a:spcAft>
                <a:spcPts val="1200"/>
              </a:spcAft>
              <a:buNone/>
            </a:pPr>
            <a:r>
              <a:rPr lang="ru-RU" sz="2200" dirty="0" smtClean="0"/>
              <a:t>Не нужно принимать оптимальную точку воздействия для приложения рычага за причину. Понятно, что, если повлиять на нужный элемент, можно произвести значительное изменение, но из этого не следует, что сам элемент и есть причина всего происшедшего. Просто воздействие на него, как подножка в борьбе, дает возможность самым легким способом изменить структуру системы.</a:t>
            </a:r>
          </a:p>
        </p:txBody>
      </p:sp>
      <p:sp>
        <p:nvSpPr>
          <p:cNvPr id="5" name="Номер слайда 4"/>
          <p:cNvSpPr>
            <a:spLocks noGrp="1"/>
          </p:cNvSpPr>
          <p:nvPr>
            <p:ph type="sldNum" sz="quarter" idx="12"/>
          </p:nvPr>
        </p:nvSpPr>
        <p:spPr/>
        <p:txBody>
          <a:bodyPr/>
          <a:lstStyle/>
          <a:p>
            <a:fld id="{D577D047-A71A-4D9E-B9CE-234E1275ECB0}" type="slidenum">
              <a:rPr lang="ru-RU" smtClean="0"/>
              <a:pPr/>
              <a:t>23</a:t>
            </a:fld>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4000" b="1" dirty="0" smtClean="0"/>
              <a:t>Причины и следствия. Заблуждения</a:t>
            </a:r>
            <a:endParaRPr lang="ru-RU" sz="4000" b="1" dirty="0"/>
          </a:p>
        </p:txBody>
      </p:sp>
      <p:sp>
        <p:nvSpPr>
          <p:cNvPr id="3" name="Подзаголовок 2"/>
          <p:cNvSpPr>
            <a:spLocks noGrp="1"/>
          </p:cNvSpPr>
          <p:nvPr>
            <p:ph idx="1"/>
          </p:nvPr>
        </p:nvSpPr>
        <p:spPr>
          <a:xfrm>
            <a:off x="467544" y="1412776"/>
            <a:ext cx="8280920" cy="4896544"/>
          </a:xfrm>
        </p:spPr>
        <p:txBody>
          <a:bodyPr>
            <a:noAutofit/>
          </a:bodyPr>
          <a:lstStyle/>
          <a:p>
            <a:pPr marL="0" indent="0">
              <a:lnSpc>
                <a:spcPct val="90000"/>
              </a:lnSpc>
              <a:spcBef>
                <a:spcPts val="0"/>
              </a:spcBef>
              <a:spcAft>
                <a:spcPts val="1200"/>
              </a:spcAft>
              <a:buNone/>
            </a:pPr>
            <a:r>
              <a:rPr lang="ru-RU" sz="2200" dirty="0" smtClean="0"/>
              <a:t>• </a:t>
            </a:r>
            <a:r>
              <a:rPr lang="ru-RU" sz="2200" i="1" dirty="0" smtClean="0"/>
              <a:t>Причина и следствие разделимы и следствие наступает после причины. </a:t>
            </a:r>
            <a:r>
              <a:rPr lang="ru-RU" sz="2200" dirty="0" smtClean="0"/>
              <a:t>Что наступает первым, зависит от того, с какого места мы начали.</a:t>
            </a:r>
          </a:p>
          <a:p>
            <a:pPr marL="0" indent="0">
              <a:lnSpc>
                <a:spcPct val="90000"/>
              </a:lnSpc>
              <a:spcBef>
                <a:spcPts val="0"/>
              </a:spcBef>
              <a:spcAft>
                <a:spcPts val="1200"/>
              </a:spcAft>
              <a:buNone/>
            </a:pPr>
            <a:r>
              <a:rPr lang="ru-RU" sz="2200" dirty="0" smtClean="0"/>
              <a:t>• </a:t>
            </a:r>
            <a:r>
              <a:rPr lang="ru-RU" sz="2200" i="1" dirty="0" smtClean="0"/>
              <a:t>Во времени и пространстве следствие идет сразу за причиной. </a:t>
            </a:r>
            <a:r>
              <a:rPr lang="ru-RU" sz="2200" dirty="0" smtClean="0"/>
              <a:t>Если мы ограничим поиски причин областью, в которой проявляется следствие, мы можем прийти к неверным выводам. Мы можем «клюнуть» на правдоподобное объяснение только потому, что таким образом находят подтверждение наши ментальные модели. Объяснение не в какой-то отдельной причине, а в структуре системы и отношениях внутри нее.</a:t>
            </a:r>
          </a:p>
          <a:p>
            <a:pPr marL="0" indent="0">
              <a:lnSpc>
                <a:spcPct val="90000"/>
              </a:lnSpc>
              <a:spcBef>
                <a:spcPts val="0"/>
              </a:spcBef>
              <a:spcAft>
                <a:spcPts val="1200"/>
              </a:spcAft>
              <a:buNone/>
            </a:pPr>
            <a:r>
              <a:rPr lang="ru-RU" sz="2200" dirty="0" smtClean="0"/>
              <a:t>• </a:t>
            </a:r>
            <a:r>
              <a:rPr lang="ru-RU" sz="2200" i="1" dirty="0" smtClean="0"/>
              <a:t>Следствие пропорционально причине. </a:t>
            </a:r>
            <a:r>
              <a:rPr lang="ru-RU" sz="2200" dirty="0" smtClean="0"/>
              <a:t>Иногда действие не вызывает последствий, потому что у системы есть порог восприятия. Если стимул имеет величину ниже этого порога, ничего не произойдет. И наоборот, незначительное возмущение приводит к непропорциональным последствиям (кетчуп).</a:t>
            </a:r>
          </a:p>
        </p:txBody>
      </p:sp>
      <p:sp>
        <p:nvSpPr>
          <p:cNvPr id="5" name="Номер слайда 4"/>
          <p:cNvSpPr>
            <a:spLocks noGrp="1"/>
          </p:cNvSpPr>
          <p:nvPr>
            <p:ph type="sldNum" sz="quarter" idx="12"/>
          </p:nvPr>
        </p:nvSpPr>
        <p:spPr/>
        <p:txBody>
          <a:bodyPr/>
          <a:lstStyle/>
          <a:p>
            <a:fld id="{D577D047-A71A-4D9E-B9CE-234E1275ECB0}" type="slidenum">
              <a:rPr lang="ru-RU" smtClean="0"/>
              <a:pPr/>
              <a:t>24</a:t>
            </a:fld>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3970784" cy="2664296"/>
          </a:xfrm>
        </p:spPr>
        <p:txBody>
          <a:bodyPr>
            <a:noAutofit/>
          </a:bodyPr>
          <a:lstStyle/>
          <a:p>
            <a:pPr algn="l">
              <a:lnSpc>
                <a:spcPct val="90000"/>
              </a:lnSpc>
            </a:pPr>
            <a:r>
              <a:rPr lang="ru-RU" sz="4800" b="1" dirty="0" smtClean="0"/>
              <a:t>Как вы думаете, что изображено на фото?</a:t>
            </a:r>
            <a:endParaRPr lang="ru-RU" sz="4800" dirty="0"/>
          </a:p>
        </p:txBody>
      </p:sp>
      <p:pic>
        <p:nvPicPr>
          <p:cNvPr id="4" name="Содержимое 3" descr="Глаз с близкого расстояния.jpg"/>
          <p:cNvPicPr>
            <a:picLocks noGrp="1" noChangeAspect="1"/>
          </p:cNvPicPr>
          <p:nvPr>
            <p:ph idx="1"/>
          </p:nvPr>
        </p:nvPicPr>
        <p:blipFill>
          <a:blip r:embed="rId2" cstate="print"/>
          <a:srcRect t="2869" b="3381"/>
          <a:stretch>
            <a:fillRect/>
          </a:stretch>
        </p:blipFill>
        <p:spPr>
          <a:xfrm>
            <a:off x="4716016" y="476672"/>
            <a:ext cx="3792421" cy="5688632"/>
          </a:xfrm>
        </p:spPr>
      </p:pic>
      <p:sp>
        <p:nvSpPr>
          <p:cNvPr id="5" name="Номер слайда 4"/>
          <p:cNvSpPr>
            <a:spLocks noGrp="1"/>
          </p:cNvSpPr>
          <p:nvPr>
            <p:ph type="sldNum" sz="quarter" idx="12"/>
          </p:nvPr>
        </p:nvSpPr>
        <p:spPr/>
        <p:txBody>
          <a:bodyPr/>
          <a:lstStyle/>
          <a:p>
            <a:fld id="{D577D047-A71A-4D9E-B9CE-234E1275ECB0}" type="slidenum">
              <a:rPr lang="ru-RU" smtClean="0"/>
              <a:pPr/>
              <a:t>25</a:t>
            </a:fld>
            <a:endParaRPr lang="ru-RU" dirty="0"/>
          </a:p>
        </p:txBody>
      </p:sp>
      <p:sp>
        <p:nvSpPr>
          <p:cNvPr id="6" name="Прямоугольник 5"/>
          <p:cNvSpPr/>
          <p:nvPr/>
        </p:nvSpPr>
        <p:spPr>
          <a:xfrm>
            <a:off x="539552" y="3429000"/>
            <a:ext cx="3816424" cy="2862322"/>
          </a:xfrm>
          <a:prstGeom prst="rect">
            <a:avLst/>
          </a:prstGeom>
        </p:spPr>
        <p:txBody>
          <a:bodyPr wrap="square">
            <a:spAutoFit/>
          </a:bodyPr>
          <a:lstStyle/>
          <a:p>
            <a:pPr>
              <a:lnSpc>
                <a:spcPct val="90000"/>
              </a:lnSpc>
            </a:pPr>
            <a:r>
              <a:rPr lang="ru-RU" sz="4000" dirty="0" smtClean="0"/>
              <a:t>Это глаз человека, снятый с очень близкого расстояния</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4800" b="1" dirty="0" smtClean="0"/>
              <a:t>Ракурс</a:t>
            </a:r>
            <a:endParaRPr lang="ru-RU" sz="4800" b="1" dirty="0"/>
          </a:p>
        </p:txBody>
      </p:sp>
      <p:sp>
        <p:nvSpPr>
          <p:cNvPr id="3" name="Подзаголовок 2"/>
          <p:cNvSpPr>
            <a:spLocks noGrp="1"/>
          </p:cNvSpPr>
          <p:nvPr>
            <p:ph idx="1"/>
          </p:nvPr>
        </p:nvSpPr>
        <p:spPr>
          <a:xfrm>
            <a:off x="467544" y="1412776"/>
            <a:ext cx="8280920" cy="4896544"/>
          </a:xfrm>
        </p:spPr>
        <p:txBody>
          <a:bodyPr>
            <a:noAutofit/>
          </a:bodyPr>
          <a:lstStyle/>
          <a:p>
            <a:pPr marL="0" indent="0">
              <a:lnSpc>
                <a:spcPct val="85000"/>
              </a:lnSpc>
              <a:spcBef>
                <a:spcPts val="0"/>
              </a:spcBef>
              <a:spcAft>
                <a:spcPts val="600"/>
              </a:spcAft>
              <a:buNone/>
            </a:pPr>
            <a:r>
              <a:rPr lang="ru-RU" sz="2400" i="1" dirty="0" smtClean="0"/>
              <a:t>Ракурс</a:t>
            </a:r>
            <a:r>
              <a:rPr lang="ru-RU" sz="2400" dirty="0" smtClean="0"/>
              <a:t> – это точка зрения. Важно видеть мир в разных ракурсах – это дает более полную картину и расширяет наши ментальные модели. Мир всегда богаче, чем наше представление о нем.</a:t>
            </a:r>
          </a:p>
          <a:p>
            <a:pPr marL="0" indent="0">
              <a:lnSpc>
                <a:spcPct val="85000"/>
              </a:lnSpc>
              <a:spcBef>
                <a:spcPts val="0"/>
              </a:spcBef>
              <a:spcAft>
                <a:spcPts val="600"/>
              </a:spcAft>
              <a:buNone/>
            </a:pPr>
            <a:r>
              <a:rPr lang="ru-RU" sz="2400" i="1" dirty="0" smtClean="0"/>
              <a:t>Объективный</a:t>
            </a:r>
            <a:r>
              <a:rPr lang="ru-RU" sz="2400" dirty="0" smtClean="0"/>
              <a:t> подход, или взгляд на систему со стороны. </a:t>
            </a:r>
            <a:r>
              <a:rPr lang="ru-RU" sz="2400" i="1" dirty="0" smtClean="0"/>
              <a:t>Субъективный</a:t>
            </a:r>
            <a:r>
              <a:rPr lang="ru-RU" sz="2400" dirty="0" smtClean="0"/>
              <a:t> подход, или взгляд на систему изнутри.</a:t>
            </a:r>
          </a:p>
          <a:p>
            <a:pPr marL="0" indent="0">
              <a:lnSpc>
                <a:spcPct val="85000"/>
              </a:lnSpc>
              <a:spcBef>
                <a:spcPts val="0"/>
              </a:spcBef>
              <a:spcAft>
                <a:spcPts val="600"/>
              </a:spcAft>
              <a:buNone/>
            </a:pPr>
            <a:r>
              <a:rPr lang="ru-RU" sz="2400" dirty="0" smtClean="0"/>
              <a:t>Системное мышление использует оба подхода. Выбор подхода определяется тем, как вы проводите границы интересующей вас системы. Полная объективность невозможна, потому что вам не дано выйти за рамки системы, частью которой вы являетесь.</a:t>
            </a:r>
          </a:p>
          <a:p>
            <a:pPr marL="0" indent="0">
              <a:lnSpc>
                <a:spcPct val="85000"/>
              </a:lnSpc>
              <a:spcBef>
                <a:spcPts val="0"/>
              </a:spcBef>
              <a:spcAft>
                <a:spcPts val="600"/>
              </a:spcAft>
              <a:buNone/>
            </a:pPr>
            <a:r>
              <a:rPr lang="ru-RU" sz="2400" dirty="0" smtClean="0"/>
              <a:t>Собственная субъективность и субъективность другого человека.</a:t>
            </a:r>
          </a:p>
          <a:p>
            <a:pPr marL="0" indent="0">
              <a:lnSpc>
                <a:spcPct val="85000"/>
              </a:lnSpc>
              <a:spcBef>
                <a:spcPts val="0"/>
              </a:spcBef>
              <a:spcAft>
                <a:spcPts val="600"/>
              </a:spcAft>
              <a:buNone/>
            </a:pPr>
            <a:r>
              <a:rPr lang="ru-RU" sz="2400" dirty="0" smtClean="0"/>
              <a:t>Расширьте свое понимание системы путем изучения точек зрения других людей.</a:t>
            </a:r>
          </a:p>
        </p:txBody>
      </p:sp>
      <p:sp>
        <p:nvSpPr>
          <p:cNvPr id="5" name="Номер слайда 4"/>
          <p:cNvSpPr>
            <a:spLocks noGrp="1"/>
          </p:cNvSpPr>
          <p:nvPr>
            <p:ph type="sldNum" sz="quarter" idx="12"/>
          </p:nvPr>
        </p:nvSpPr>
        <p:spPr/>
        <p:txBody>
          <a:bodyPr/>
          <a:lstStyle/>
          <a:p>
            <a:fld id="{D577D047-A71A-4D9E-B9CE-234E1275ECB0}" type="slidenum">
              <a:rPr lang="ru-RU" smtClean="0"/>
              <a:pPr/>
              <a:t>26</a:t>
            </a:fld>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4800" b="1" dirty="0" smtClean="0"/>
              <a:t>Никогда не говори: «никогда»</a:t>
            </a:r>
            <a:endParaRPr lang="ru-RU" sz="4800" b="1" dirty="0"/>
          </a:p>
        </p:txBody>
      </p:sp>
      <p:sp>
        <p:nvSpPr>
          <p:cNvPr id="3" name="Подзаголовок 2"/>
          <p:cNvSpPr>
            <a:spLocks noGrp="1"/>
          </p:cNvSpPr>
          <p:nvPr>
            <p:ph idx="1"/>
          </p:nvPr>
        </p:nvSpPr>
        <p:spPr>
          <a:xfrm>
            <a:off x="467544" y="1412776"/>
            <a:ext cx="8280920" cy="4896544"/>
          </a:xfrm>
        </p:spPr>
        <p:txBody>
          <a:bodyPr>
            <a:noAutofit/>
          </a:bodyPr>
          <a:lstStyle/>
          <a:p>
            <a:pPr marL="0" indent="0">
              <a:lnSpc>
                <a:spcPct val="90000"/>
              </a:lnSpc>
              <a:spcBef>
                <a:spcPts val="0"/>
              </a:spcBef>
              <a:spcAft>
                <a:spcPts val="1600"/>
              </a:spcAft>
              <a:buNone/>
            </a:pPr>
            <a:r>
              <a:rPr lang="ru-RU" sz="2400" dirty="0" smtClean="0"/>
              <a:t>Все сказанное сказано кем-то. А раз так, нельзя ли поставить утверждение под сомнение?</a:t>
            </a:r>
          </a:p>
          <a:p>
            <a:pPr marL="0" indent="0">
              <a:lnSpc>
                <a:spcPct val="90000"/>
              </a:lnSpc>
              <a:spcBef>
                <a:spcPts val="0"/>
              </a:spcBef>
              <a:spcAft>
                <a:spcPts val="1600"/>
              </a:spcAft>
              <a:buNone/>
            </a:pPr>
            <a:r>
              <a:rPr lang="ru-RU" sz="2400" dirty="0" smtClean="0"/>
              <a:t>Модальные операторы: «следует», «должен», «не следует», «не можете»... Заведите «капканы» для их «отлавливания». Эти слова устанавливают границы и зачастую маскируют ограничивающие ментальные модели.</a:t>
            </a:r>
          </a:p>
          <a:p>
            <a:pPr marL="0" indent="0">
              <a:lnSpc>
                <a:spcPct val="90000"/>
              </a:lnSpc>
              <a:spcBef>
                <a:spcPts val="0"/>
              </a:spcBef>
              <a:spcAft>
                <a:spcPts val="1600"/>
              </a:spcAft>
              <a:buNone/>
            </a:pPr>
            <a:r>
              <a:rPr lang="ru-RU" sz="2400" dirty="0" smtClean="0"/>
              <a:t>Лингвистические универсалии: «все», «каждый», «никогда», «всегда», «любой»... («Мы всегда делали это так») Эти обобщения указывают на отсутствие исключений, но исключения есть всегда! Универсалии ограничивают нас, потому что лишают права выбора и поиска альтернатив. Услышав их, задавайте вопрос о возможности исключений.</a:t>
            </a:r>
          </a:p>
          <a:p>
            <a:pPr marL="0" indent="0">
              <a:lnSpc>
                <a:spcPct val="90000"/>
              </a:lnSpc>
              <a:spcBef>
                <a:spcPts val="0"/>
              </a:spcBef>
              <a:spcAft>
                <a:spcPts val="1600"/>
              </a:spcAft>
              <a:buNone/>
            </a:pPr>
            <a:r>
              <a:rPr lang="ru-RU" sz="2400" dirty="0" smtClean="0"/>
              <a:t>Добавьте к утверждению слово «вижу».</a:t>
            </a:r>
          </a:p>
        </p:txBody>
      </p:sp>
      <p:sp>
        <p:nvSpPr>
          <p:cNvPr id="5" name="Номер слайда 4"/>
          <p:cNvSpPr>
            <a:spLocks noGrp="1"/>
          </p:cNvSpPr>
          <p:nvPr>
            <p:ph type="sldNum" sz="quarter" idx="12"/>
          </p:nvPr>
        </p:nvSpPr>
        <p:spPr/>
        <p:txBody>
          <a:bodyPr/>
          <a:lstStyle/>
          <a:p>
            <a:fld id="{D577D047-A71A-4D9E-B9CE-234E1275ECB0}" type="slidenum">
              <a:rPr lang="ru-RU" smtClean="0"/>
              <a:pPr/>
              <a:t>27</a:t>
            </a:fld>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3700" b="1" dirty="0" smtClean="0"/>
              <a:t>Ограничивающие ментальные модели</a:t>
            </a:r>
            <a:endParaRPr lang="ru-RU" sz="3700" b="1" dirty="0"/>
          </a:p>
        </p:txBody>
      </p:sp>
      <p:sp>
        <p:nvSpPr>
          <p:cNvPr id="3" name="Подзаголовок 2"/>
          <p:cNvSpPr>
            <a:spLocks noGrp="1"/>
          </p:cNvSpPr>
          <p:nvPr>
            <p:ph idx="1"/>
          </p:nvPr>
        </p:nvSpPr>
        <p:spPr>
          <a:xfrm>
            <a:off x="467544" y="1412776"/>
            <a:ext cx="8280920" cy="4896544"/>
          </a:xfrm>
        </p:spPr>
        <p:txBody>
          <a:bodyPr>
            <a:noAutofit/>
          </a:bodyPr>
          <a:lstStyle/>
          <a:p>
            <a:pPr marL="252000" indent="-252000">
              <a:lnSpc>
                <a:spcPct val="90000"/>
              </a:lnSpc>
              <a:spcBef>
                <a:spcPts val="0"/>
              </a:spcBef>
              <a:spcAft>
                <a:spcPts val="1200"/>
              </a:spcAft>
              <a:buNone/>
            </a:pPr>
            <a:r>
              <a:rPr lang="ru-RU" sz="2400" dirty="0" smtClean="0"/>
              <a:t>•	Уверены, что ваши идеи полностью соответствуют реальности.</a:t>
            </a:r>
          </a:p>
          <a:p>
            <a:pPr marL="252000" indent="-252000">
              <a:lnSpc>
                <a:spcPct val="90000"/>
              </a:lnSpc>
              <a:spcBef>
                <a:spcPts val="0"/>
              </a:spcBef>
              <a:spcAft>
                <a:spcPts val="1200"/>
              </a:spcAft>
              <a:buNone/>
            </a:pPr>
            <a:r>
              <a:rPr lang="ru-RU" sz="2400" dirty="0" smtClean="0"/>
              <a:t>•	Имеете узкий круг интересов, не любознательны.</a:t>
            </a:r>
          </a:p>
          <a:p>
            <a:pPr marL="252000" indent="-252000">
              <a:lnSpc>
                <a:spcPct val="90000"/>
              </a:lnSpc>
              <a:spcBef>
                <a:spcPts val="0"/>
              </a:spcBef>
              <a:spcAft>
                <a:spcPts val="1200"/>
              </a:spcAft>
              <a:buNone/>
            </a:pPr>
            <a:r>
              <a:rPr lang="ru-RU" sz="2400" dirty="0" smtClean="0"/>
              <a:t>•	Не любите неопределенность, стараетесь как можно быстрее делать выводы.</a:t>
            </a:r>
          </a:p>
          <a:p>
            <a:pPr marL="252000" indent="-252000">
              <a:lnSpc>
                <a:spcPct val="90000"/>
              </a:lnSpc>
              <a:spcBef>
                <a:spcPts val="0"/>
              </a:spcBef>
              <a:spcAft>
                <a:spcPts val="1200"/>
              </a:spcAft>
              <a:buNone/>
            </a:pPr>
            <a:r>
              <a:rPr lang="ru-RU" sz="2400" dirty="0" smtClean="0"/>
              <a:t>•	Активно используете модальные операторы и универсалии.</a:t>
            </a:r>
          </a:p>
          <a:p>
            <a:pPr marL="252000" indent="-252000">
              <a:lnSpc>
                <a:spcPct val="90000"/>
              </a:lnSpc>
              <a:spcBef>
                <a:spcPts val="0"/>
              </a:spcBef>
              <a:spcAft>
                <a:spcPts val="1200"/>
              </a:spcAft>
              <a:buNone/>
            </a:pPr>
            <a:r>
              <a:rPr lang="ru-RU" sz="2400" dirty="0" smtClean="0"/>
              <a:t>•	Не стесняетесь делать обобщения на основании единственного случая.</a:t>
            </a:r>
          </a:p>
          <a:p>
            <a:pPr marL="252000" indent="-252000">
              <a:lnSpc>
                <a:spcPct val="90000"/>
              </a:lnSpc>
              <a:spcBef>
                <a:spcPts val="0"/>
              </a:spcBef>
              <a:spcAft>
                <a:spcPts val="1200"/>
              </a:spcAft>
              <a:buNone/>
            </a:pPr>
            <a:r>
              <a:rPr lang="ru-RU" sz="2400" dirty="0" smtClean="0"/>
              <a:t>•	Вину за неудачи и проблемы возлагаете на людей (в том числе и себя).</a:t>
            </a:r>
          </a:p>
          <a:p>
            <a:pPr marL="252000" indent="-252000">
              <a:lnSpc>
                <a:spcPct val="90000"/>
              </a:lnSpc>
              <a:spcBef>
                <a:spcPts val="0"/>
              </a:spcBef>
              <a:spcAft>
                <a:spcPts val="1200"/>
              </a:spcAft>
              <a:buNone/>
            </a:pPr>
            <a:r>
              <a:rPr lang="ru-RU" sz="2400" dirty="0" smtClean="0"/>
              <a:t>•	Происходящее воспринимаете в терминах прямолинейной логики «причина – следствие».</a:t>
            </a:r>
          </a:p>
        </p:txBody>
      </p:sp>
      <p:sp>
        <p:nvSpPr>
          <p:cNvPr id="5" name="Номер слайда 4"/>
          <p:cNvSpPr>
            <a:spLocks noGrp="1"/>
          </p:cNvSpPr>
          <p:nvPr>
            <p:ph type="sldNum" sz="quarter" idx="12"/>
          </p:nvPr>
        </p:nvSpPr>
        <p:spPr/>
        <p:txBody>
          <a:bodyPr/>
          <a:lstStyle/>
          <a:p>
            <a:fld id="{D577D047-A71A-4D9E-B9CE-234E1275ECB0}" type="slidenum">
              <a:rPr lang="ru-RU" smtClean="0"/>
              <a:pPr/>
              <a:t>28</a:t>
            </a:fld>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b="1" dirty="0" smtClean="0"/>
              <a:t>Системные ментальные модели</a:t>
            </a:r>
            <a:endParaRPr lang="ru-RU" b="1" dirty="0"/>
          </a:p>
        </p:txBody>
      </p:sp>
      <p:sp>
        <p:nvSpPr>
          <p:cNvPr id="3" name="Подзаголовок 2"/>
          <p:cNvSpPr>
            <a:spLocks noGrp="1"/>
          </p:cNvSpPr>
          <p:nvPr>
            <p:ph idx="1"/>
          </p:nvPr>
        </p:nvSpPr>
        <p:spPr>
          <a:xfrm>
            <a:off x="467544" y="1412776"/>
            <a:ext cx="8280920" cy="4896544"/>
          </a:xfrm>
        </p:spPr>
        <p:txBody>
          <a:bodyPr>
            <a:noAutofit/>
          </a:bodyPr>
          <a:lstStyle/>
          <a:p>
            <a:pPr marL="252000" lvl="0" indent="-252000">
              <a:lnSpc>
                <a:spcPct val="90000"/>
              </a:lnSpc>
              <a:spcBef>
                <a:spcPts val="0"/>
              </a:spcBef>
              <a:spcAft>
                <a:spcPts val="1200"/>
              </a:spcAft>
            </a:pPr>
            <a:r>
              <a:rPr lang="ru-RU" sz="2400" dirty="0" smtClean="0"/>
              <a:t>Исходите из того, что на данный момент ваши ментальные модели лучшие из всего, что было вам доступно, но не прекращаете поиска более совершенных (Фейнман).</a:t>
            </a:r>
          </a:p>
          <a:p>
            <a:pPr marL="252000" lvl="0" indent="-252000">
              <a:lnSpc>
                <a:spcPct val="90000"/>
              </a:lnSpc>
              <a:spcBef>
                <a:spcPts val="0"/>
              </a:spcBef>
              <a:spcAft>
                <a:spcPts val="1200"/>
              </a:spcAft>
            </a:pPr>
            <a:r>
              <a:rPr lang="ru-RU" sz="2400" dirty="0" smtClean="0"/>
              <a:t>Имеете широкий круг интересов, не боитесь неопределенности.</a:t>
            </a:r>
          </a:p>
          <a:p>
            <a:pPr marL="252000" lvl="0" indent="-252000">
              <a:lnSpc>
                <a:spcPct val="90000"/>
              </a:lnSpc>
              <a:spcBef>
                <a:spcPts val="0"/>
              </a:spcBef>
              <a:spcAft>
                <a:spcPts val="1200"/>
              </a:spcAft>
            </a:pPr>
            <a:r>
              <a:rPr lang="ru-RU" sz="2400" dirty="0" smtClean="0"/>
              <a:t>Проявляете любознательность и уделяете особое внимание тому, что противоречит вашим ментальным моделям.</a:t>
            </a:r>
          </a:p>
          <a:p>
            <a:pPr marL="252000" lvl="0" indent="-252000">
              <a:lnSpc>
                <a:spcPct val="90000"/>
              </a:lnSpc>
              <a:spcBef>
                <a:spcPts val="0"/>
              </a:spcBef>
              <a:spcAft>
                <a:spcPts val="1200"/>
              </a:spcAft>
            </a:pPr>
            <a:r>
              <a:rPr lang="ru-RU" sz="2400" dirty="0" smtClean="0"/>
              <a:t>Столкнувшись с проблемой, исследуете не только ситуацию, но и свои предположения о ней.</a:t>
            </a:r>
          </a:p>
          <a:p>
            <a:pPr marL="252000" lvl="0" indent="-252000">
              <a:lnSpc>
                <a:spcPct val="90000"/>
              </a:lnSpc>
              <a:spcBef>
                <a:spcPts val="0"/>
              </a:spcBef>
              <a:spcAft>
                <a:spcPts val="1200"/>
              </a:spcAft>
            </a:pPr>
            <a:r>
              <a:rPr lang="ru-RU" sz="2400" dirty="0" smtClean="0"/>
              <a:t>Ищете объяснения в виде системы циклов и контуров обратных связей, в которых результат – следствие одной из причин – в свою очередь становится причиной чего-то другого.</a:t>
            </a:r>
            <a:endParaRPr lang="ru-RU" sz="2400" dirty="0"/>
          </a:p>
        </p:txBody>
      </p:sp>
      <p:sp>
        <p:nvSpPr>
          <p:cNvPr id="5" name="Номер слайда 4"/>
          <p:cNvSpPr>
            <a:spLocks noGrp="1"/>
          </p:cNvSpPr>
          <p:nvPr>
            <p:ph type="sldNum" sz="quarter" idx="12"/>
          </p:nvPr>
        </p:nvSpPr>
        <p:spPr/>
        <p:txBody>
          <a:bodyPr/>
          <a:lstStyle/>
          <a:p>
            <a:fld id="{D577D047-A71A-4D9E-B9CE-234E1275ECB0}" type="slidenum">
              <a:rPr lang="ru-RU" smtClean="0"/>
              <a:pPr/>
              <a:t>29</a:t>
            </a:fld>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800" b="1" dirty="0" smtClean="0"/>
              <a:t>Подумайте и ответьте</a:t>
            </a:r>
            <a:endParaRPr lang="ru-RU" sz="4800" b="1" dirty="0"/>
          </a:p>
        </p:txBody>
      </p:sp>
      <p:sp>
        <p:nvSpPr>
          <p:cNvPr id="3" name="Подзаголовок 2"/>
          <p:cNvSpPr>
            <a:spLocks noGrp="1"/>
          </p:cNvSpPr>
          <p:nvPr>
            <p:ph idx="1"/>
          </p:nvPr>
        </p:nvSpPr>
        <p:spPr/>
        <p:txBody>
          <a:bodyPr>
            <a:noAutofit/>
          </a:bodyPr>
          <a:lstStyle/>
          <a:p>
            <a:r>
              <a:rPr lang="ru-RU" dirty="0" smtClean="0"/>
              <a:t>Что вы вкладываете в понятие «системное мышление»?</a:t>
            </a:r>
          </a:p>
          <a:p>
            <a:pPr>
              <a:spcBef>
                <a:spcPts val="2400"/>
              </a:spcBef>
            </a:pPr>
            <a:r>
              <a:rPr lang="ru-RU" dirty="0" smtClean="0"/>
              <a:t>Приведите примеры системного подхода к:</a:t>
            </a:r>
          </a:p>
          <a:p>
            <a:pPr lvl="1"/>
            <a:r>
              <a:rPr lang="ru-RU" sz="3200" dirty="0" smtClean="0"/>
              <a:t>принятию решений, </a:t>
            </a:r>
          </a:p>
          <a:p>
            <a:pPr lvl="1"/>
            <a:r>
              <a:rPr lang="ru-RU" sz="3200" dirty="0" smtClean="0"/>
              <a:t>разрешению конфликтов, </a:t>
            </a:r>
          </a:p>
          <a:p>
            <a:pPr lvl="1"/>
            <a:r>
              <a:rPr lang="ru-RU" sz="3200" dirty="0" smtClean="0"/>
              <a:t>различным вопросам в бизнесе </a:t>
            </a:r>
            <a:br>
              <a:rPr lang="ru-RU" sz="3200" dirty="0" smtClean="0"/>
            </a:br>
            <a:r>
              <a:rPr lang="ru-RU" sz="3200" dirty="0" smtClean="0"/>
              <a:t>и личной жизни</a:t>
            </a:r>
          </a:p>
        </p:txBody>
      </p:sp>
      <p:sp>
        <p:nvSpPr>
          <p:cNvPr id="5" name="Номер слайда 4"/>
          <p:cNvSpPr>
            <a:spLocks noGrp="1"/>
          </p:cNvSpPr>
          <p:nvPr>
            <p:ph type="sldNum" sz="quarter" idx="12"/>
          </p:nvPr>
        </p:nvSpPr>
        <p:spPr/>
        <p:txBody>
          <a:bodyPr/>
          <a:lstStyle/>
          <a:p>
            <a:fld id="{D577D047-A71A-4D9E-B9CE-234E1275ECB0}" type="slidenum">
              <a:rPr lang="ru-RU" smtClean="0"/>
              <a:pPr/>
              <a:t>3</a:t>
            </a:fld>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4800" b="1" dirty="0" smtClean="0"/>
              <a:t>Усиливающий контур</a:t>
            </a:r>
            <a:endParaRPr lang="ru-RU" sz="4800" b="1" dirty="0"/>
          </a:p>
        </p:txBody>
      </p:sp>
      <p:sp>
        <p:nvSpPr>
          <p:cNvPr id="3" name="Подзаголовок 2"/>
          <p:cNvSpPr>
            <a:spLocks noGrp="1"/>
          </p:cNvSpPr>
          <p:nvPr>
            <p:ph idx="1"/>
          </p:nvPr>
        </p:nvSpPr>
        <p:spPr>
          <a:xfrm>
            <a:off x="467544" y="1412776"/>
            <a:ext cx="8280920" cy="4896544"/>
          </a:xfrm>
        </p:spPr>
        <p:txBody>
          <a:bodyPr>
            <a:noAutofit/>
          </a:bodyPr>
          <a:lstStyle/>
          <a:p>
            <a:pPr marL="252000" lvl="0" indent="-252000">
              <a:lnSpc>
                <a:spcPct val="90000"/>
              </a:lnSpc>
              <a:spcBef>
                <a:spcPts val="0"/>
              </a:spcBef>
              <a:spcAft>
                <a:spcPts val="2400"/>
              </a:spcAft>
            </a:pPr>
            <a:r>
              <a:rPr lang="ru-RU" dirty="0" smtClean="0"/>
              <a:t>Положительная </a:t>
            </a:r>
            <a:br>
              <a:rPr lang="ru-RU" dirty="0" smtClean="0"/>
            </a:br>
            <a:r>
              <a:rPr lang="ru-RU" dirty="0" smtClean="0"/>
              <a:t>обратная связь – </a:t>
            </a:r>
            <a:br>
              <a:rPr lang="ru-RU" dirty="0" smtClean="0"/>
            </a:br>
            <a:r>
              <a:rPr lang="ru-RU" dirty="0" smtClean="0"/>
              <a:t>«деньги к деньгам»</a:t>
            </a:r>
            <a:br>
              <a:rPr lang="ru-RU" dirty="0" smtClean="0"/>
            </a:br>
            <a:r>
              <a:rPr lang="ru-RU" dirty="0" smtClean="0"/>
              <a:t>(универмаг)</a:t>
            </a:r>
          </a:p>
          <a:p>
            <a:pPr marL="252000" lvl="0" indent="-252000">
              <a:lnSpc>
                <a:spcPct val="90000"/>
              </a:lnSpc>
              <a:spcBef>
                <a:spcPts val="0"/>
              </a:spcBef>
              <a:spcAft>
                <a:spcPts val="2400"/>
              </a:spcAft>
            </a:pPr>
            <a:r>
              <a:rPr lang="ru-RU" dirty="0" smtClean="0"/>
              <a:t>Отрицательная </a:t>
            </a:r>
            <a:br>
              <a:rPr lang="ru-RU" dirty="0" smtClean="0"/>
            </a:br>
            <a:r>
              <a:rPr lang="ru-RU" dirty="0" smtClean="0"/>
              <a:t>обратная связь – </a:t>
            </a:r>
            <a:br>
              <a:rPr lang="ru-RU" dirty="0" smtClean="0"/>
            </a:br>
            <a:r>
              <a:rPr lang="ru-RU" dirty="0" smtClean="0"/>
              <a:t>«порочный круг»</a:t>
            </a:r>
            <a:endParaRPr lang="ru-RU" dirty="0"/>
          </a:p>
        </p:txBody>
      </p:sp>
      <p:sp>
        <p:nvSpPr>
          <p:cNvPr id="5" name="Номер слайда 4"/>
          <p:cNvSpPr>
            <a:spLocks noGrp="1"/>
          </p:cNvSpPr>
          <p:nvPr>
            <p:ph type="sldNum" sz="quarter" idx="12"/>
          </p:nvPr>
        </p:nvSpPr>
        <p:spPr/>
        <p:txBody>
          <a:bodyPr/>
          <a:lstStyle/>
          <a:p>
            <a:fld id="{D577D047-A71A-4D9E-B9CE-234E1275ECB0}" type="slidenum">
              <a:rPr lang="ru-RU" smtClean="0"/>
              <a:pPr/>
              <a:t>30</a:t>
            </a:fld>
            <a:endParaRPr lang="ru-RU" dirty="0"/>
          </a:p>
        </p:txBody>
      </p:sp>
      <p:pic>
        <p:nvPicPr>
          <p:cNvPr id="6" name="Рисунок 5" descr="Паттерн-1 Путь к успеху.jpg"/>
          <p:cNvPicPr/>
          <p:nvPr/>
        </p:nvPicPr>
        <p:blipFill>
          <a:blip r:embed="rId2" cstate="print"/>
          <a:stretch>
            <a:fillRect/>
          </a:stretch>
        </p:blipFill>
        <p:spPr>
          <a:xfrm>
            <a:off x="4804026" y="1412776"/>
            <a:ext cx="3801191" cy="484114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Паттерн-2 Пределы роста.jpg"/>
          <p:cNvPicPr/>
          <p:nvPr/>
        </p:nvPicPr>
        <p:blipFill>
          <a:blip r:embed="rId2" cstate="print"/>
          <a:stretch>
            <a:fillRect/>
          </a:stretch>
        </p:blipFill>
        <p:spPr>
          <a:xfrm>
            <a:off x="6444208" y="1484784"/>
            <a:ext cx="2311338" cy="4752528"/>
          </a:xfrm>
          <a:prstGeom prst="rect">
            <a:avLst/>
          </a:prstGeom>
        </p:spPr>
      </p:pic>
      <p:sp>
        <p:nvSpPr>
          <p:cNvPr id="4" name="Заголовок 3"/>
          <p:cNvSpPr>
            <a:spLocks noGrp="1"/>
          </p:cNvSpPr>
          <p:nvPr>
            <p:ph type="title"/>
          </p:nvPr>
        </p:nvSpPr>
        <p:spPr/>
        <p:txBody>
          <a:bodyPr>
            <a:noAutofit/>
          </a:bodyPr>
          <a:lstStyle/>
          <a:p>
            <a:r>
              <a:rPr lang="ru-RU" sz="4800" b="1" dirty="0" smtClean="0"/>
              <a:t>Пределы роста</a:t>
            </a:r>
            <a:endParaRPr lang="ru-RU" sz="4800" b="1" dirty="0"/>
          </a:p>
        </p:txBody>
      </p:sp>
      <p:sp>
        <p:nvSpPr>
          <p:cNvPr id="3" name="Подзаголовок 2"/>
          <p:cNvSpPr>
            <a:spLocks noGrp="1"/>
          </p:cNvSpPr>
          <p:nvPr>
            <p:ph idx="1"/>
          </p:nvPr>
        </p:nvSpPr>
        <p:spPr>
          <a:xfrm>
            <a:off x="467544" y="1412776"/>
            <a:ext cx="5976664" cy="4896544"/>
          </a:xfrm>
        </p:spPr>
        <p:txBody>
          <a:bodyPr>
            <a:noAutofit/>
          </a:bodyPr>
          <a:lstStyle/>
          <a:p>
            <a:pPr marL="0" lvl="0" indent="0">
              <a:lnSpc>
                <a:spcPct val="90000"/>
              </a:lnSpc>
              <a:spcBef>
                <a:spcPts val="0"/>
              </a:spcBef>
              <a:spcAft>
                <a:spcPts val="600"/>
              </a:spcAft>
              <a:buNone/>
            </a:pPr>
            <a:r>
              <a:rPr lang="ru-RU" sz="2000" dirty="0" smtClean="0"/>
              <a:t>Рост замедляется, усилия дают все меньший результат. Усиливающий контур натолкнулся на уравновешивающий. Точки приложения рычага:</a:t>
            </a:r>
          </a:p>
          <a:p>
            <a:pPr marL="216000" lvl="0" indent="-216000">
              <a:lnSpc>
                <a:spcPct val="90000"/>
              </a:lnSpc>
              <a:spcBef>
                <a:spcPts val="0"/>
              </a:spcBef>
              <a:spcAft>
                <a:spcPts val="600"/>
              </a:spcAft>
            </a:pPr>
            <a:r>
              <a:rPr lang="ru-RU" sz="2000" dirty="0" smtClean="0"/>
              <a:t>Всякий рост конечен, поэтому нужно готовиться к торможению заранее. Области, в которых вы добились наибольшего успеха, – это как раз те, где необходимо переосмыслить свою стратегию.</a:t>
            </a:r>
          </a:p>
          <a:p>
            <a:pPr marL="216000" lvl="0" indent="-216000">
              <a:lnSpc>
                <a:spcPct val="90000"/>
              </a:lnSpc>
              <a:spcBef>
                <a:spcPts val="0"/>
              </a:spcBef>
              <a:spcAft>
                <a:spcPts val="600"/>
              </a:spcAft>
            </a:pPr>
            <a:r>
              <a:rPr lang="ru-RU" sz="2000" dirty="0" smtClean="0"/>
              <a:t>Системный вопрос: «Что именно меня ограничивает?» Попытки «разогнать» усиливающий контур бесплодны и разрушительны. Уравновешивающая петля использует вашу собственную энергию для противодействия. Точка приложения усилий – уравновешивающая петля.</a:t>
            </a:r>
          </a:p>
          <a:p>
            <a:pPr marL="216000" lvl="0" indent="-216000">
              <a:lnSpc>
                <a:spcPct val="90000"/>
              </a:lnSpc>
              <a:spcBef>
                <a:spcPts val="0"/>
              </a:spcBef>
              <a:spcAft>
                <a:spcPts val="600"/>
              </a:spcAft>
            </a:pPr>
            <a:r>
              <a:rPr lang="ru-RU" sz="2000" dirty="0" smtClean="0"/>
              <a:t>Ментальная модель: Всегда ли рост идет на пользу? Что дает его продолжение? Нет ли альтернативы росту?</a:t>
            </a:r>
            <a:endParaRPr lang="ru-RU" sz="2000" dirty="0"/>
          </a:p>
        </p:txBody>
      </p:sp>
      <p:sp>
        <p:nvSpPr>
          <p:cNvPr id="5" name="Номер слайда 4"/>
          <p:cNvSpPr>
            <a:spLocks noGrp="1"/>
          </p:cNvSpPr>
          <p:nvPr>
            <p:ph type="sldNum" sz="quarter" idx="12"/>
          </p:nvPr>
        </p:nvSpPr>
        <p:spPr/>
        <p:txBody>
          <a:bodyPr/>
          <a:lstStyle/>
          <a:p>
            <a:fld id="{D577D047-A71A-4D9E-B9CE-234E1275ECB0}" type="slidenum">
              <a:rPr lang="ru-RU" smtClean="0"/>
              <a:pPr/>
              <a:t>31</a:t>
            </a:fld>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4800" b="1" dirty="0" smtClean="0"/>
              <a:t>Подмена целей</a:t>
            </a:r>
            <a:endParaRPr lang="ru-RU" sz="4800" b="1" dirty="0"/>
          </a:p>
        </p:txBody>
      </p:sp>
      <p:sp>
        <p:nvSpPr>
          <p:cNvPr id="3" name="Подзаголовок 2"/>
          <p:cNvSpPr>
            <a:spLocks noGrp="1"/>
          </p:cNvSpPr>
          <p:nvPr>
            <p:ph idx="1"/>
          </p:nvPr>
        </p:nvSpPr>
        <p:spPr>
          <a:xfrm>
            <a:off x="467544" y="1412776"/>
            <a:ext cx="8064896" cy="4896544"/>
          </a:xfrm>
        </p:spPr>
        <p:txBody>
          <a:bodyPr>
            <a:noAutofit/>
          </a:bodyPr>
          <a:lstStyle/>
          <a:p>
            <a:pPr marL="0" lvl="0" indent="0">
              <a:lnSpc>
                <a:spcPct val="90000"/>
              </a:lnSpc>
              <a:spcBef>
                <a:spcPts val="0"/>
              </a:spcBef>
              <a:spcAft>
                <a:spcPts val="1200"/>
              </a:spcAft>
              <a:buNone/>
            </a:pPr>
            <a:r>
              <a:rPr lang="ru-RU" sz="2400" dirty="0" smtClean="0"/>
              <a:t>Уравновешивающую петлю приводит в действие разница между действительным и желательным положением вещей. Система работает на уменьшение этой разницы. Творческое напряжение ведет к совершенствованию.</a:t>
            </a:r>
          </a:p>
          <a:p>
            <a:pPr marL="0" lvl="0" indent="0">
              <a:lnSpc>
                <a:spcPct val="90000"/>
              </a:lnSpc>
              <a:spcBef>
                <a:spcPts val="0"/>
              </a:spcBef>
              <a:spcAft>
                <a:spcPts val="1200"/>
              </a:spcAft>
              <a:buNone/>
            </a:pPr>
            <a:r>
              <a:rPr lang="ru-RU" sz="2400" i="1" dirty="0" smtClean="0"/>
              <a:t>Снижение ожиданий: </a:t>
            </a:r>
            <a:r>
              <a:rPr lang="ru-RU" sz="2400" dirty="0" smtClean="0"/>
              <a:t>подгонка целей под существующий уровень (привыкание – знак деградации целей, если то, что раньше казалось нетерпимым, теперь рассматривается как допустимое); </a:t>
            </a:r>
            <a:r>
              <a:rPr lang="ru-RU" sz="2400" i="1" dirty="0" smtClean="0"/>
              <a:t>«творческий» подход </a:t>
            </a:r>
            <a:r>
              <a:rPr lang="ru-RU" sz="2400" dirty="0" smtClean="0"/>
              <a:t>к трактовке цели (отгрузки в 10:00).</a:t>
            </a:r>
          </a:p>
          <a:p>
            <a:pPr marL="0" lvl="0" indent="0">
              <a:lnSpc>
                <a:spcPct val="90000"/>
              </a:lnSpc>
              <a:spcBef>
                <a:spcPts val="0"/>
              </a:spcBef>
              <a:spcAft>
                <a:spcPts val="1200"/>
              </a:spcAft>
              <a:buNone/>
            </a:pPr>
            <a:r>
              <a:rPr lang="ru-RU" sz="2400" dirty="0" smtClean="0"/>
              <a:t>Как этому помешать? Цели дрейфуют, когда стандарты устанавливают по прошлым достижениям, а не в соответствии с видением будущего. Дрейфу целей можно помешать, если устанавливать стандарты за пределами системы (бенчмаркинг).</a:t>
            </a:r>
          </a:p>
        </p:txBody>
      </p:sp>
      <p:sp>
        <p:nvSpPr>
          <p:cNvPr id="5" name="Номер слайда 4"/>
          <p:cNvSpPr>
            <a:spLocks noGrp="1"/>
          </p:cNvSpPr>
          <p:nvPr>
            <p:ph type="sldNum" sz="quarter" idx="12"/>
          </p:nvPr>
        </p:nvSpPr>
        <p:spPr/>
        <p:txBody>
          <a:bodyPr/>
          <a:lstStyle/>
          <a:p>
            <a:fld id="{D577D047-A71A-4D9E-B9CE-234E1275ECB0}" type="slidenum">
              <a:rPr lang="ru-RU" smtClean="0"/>
              <a:pPr/>
              <a:t>32</a:t>
            </a:fld>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Паттерн-3 Эскалация.jpg"/>
          <p:cNvPicPr/>
          <p:nvPr/>
        </p:nvPicPr>
        <p:blipFill>
          <a:blip r:embed="rId2" cstate="print"/>
          <a:stretch>
            <a:fillRect/>
          </a:stretch>
        </p:blipFill>
        <p:spPr>
          <a:xfrm>
            <a:off x="6444208" y="1484784"/>
            <a:ext cx="2304256" cy="4659718"/>
          </a:xfrm>
          <a:prstGeom prst="rect">
            <a:avLst/>
          </a:prstGeom>
        </p:spPr>
      </p:pic>
      <p:sp>
        <p:nvSpPr>
          <p:cNvPr id="4" name="Заголовок 3"/>
          <p:cNvSpPr>
            <a:spLocks noGrp="1"/>
          </p:cNvSpPr>
          <p:nvPr>
            <p:ph type="title"/>
          </p:nvPr>
        </p:nvSpPr>
        <p:spPr/>
        <p:txBody>
          <a:bodyPr>
            <a:noAutofit/>
          </a:bodyPr>
          <a:lstStyle/>
          <a:p>
            <a:r>
              <a:rPr lang="ru-RU" sz="4800" b="1" dirty="0" smtClean="0"/>
              <a:t>Эскалация</a:t>
            </a:r>
            <a:endParaRPr lang="ru-RU" sz="4800" b="1" dirty="0"/>
          </a:p>
        </p:txBody>
      </p:sp>
      <p:sp>
        <p:nvSpPr>
          <p:cNvPr id="3" name="Подзаголовок 2"/>
          <p:cNvSpPr>
            <a:spLocks noGrp="1"/>
          </p:cNvSpPr>
          <p:nvPr>
            <p:ph idx="1"/>
          </p:nvPr>
        </p:nvSpPr>
        <p:spPr>
          <a:xfrm>
            <a:off x="467544" y="1412776"/>
            <a:ext cx="5976664" cy="4896544"/>
          </a:xfrm>
        </p:spPr>
        <p:txBody>
          <a:bodyPr>
            <a:noAutofit/>
          </a:bodyPr>
          <a:lstStyle/>
          <a:p>
            <a:pPr lvl="0">
              <a:spcBef>
                <a:spcPts val="0"/>
              </a:spcBef>
              <a:spcAft>
                <a:spcPts val="1800"/>
              </a:spcAft>
            </a:pPr>
            <a:r>
              <a:rPr lang="ru-RU" sz="2800" dirty="0" smtClean="0"/>
              <a:t>Гонка вооружений</a:t>
            </a:r>
          </a:p>
          <a:p>
            <a:pPr lvl="0">
              <a:spcBef>
                <a:spcPts val="0"/>
              </a:spcBef>
              <a:spcAft>
                <a:spcPts val="1800"/>
              </a:spcAft>
            </a:pPr>
            <a:r>
              <a:rPr lang="ru-RU" sz="2800" dirty="0" smtClean="0"/>
              <a:t>Борьба с терроризмом</a:t>
            </a:r>
          </a:p>
          <a:p>
            <a:pPr lvl="0">
              <a:spcBef>
                <a:spcPts val="0"/>
              </a:spcBef>
              <a:spcAft>
                <a:spcPts val="1800"/>
              </a:spcAft>
            </a:pPr>
            <a:r>
              <a:rPr lang="ru-RU" sz="2800" dirty="0" smtClean="0"/>
              <a:t>Каменская </a:t>
            </a:r>
            <a:endParaRPr lang="ru-RU" sz="2800" dirty="0"/>
          </a:p>
        </p:txBody>
      </p:sp>
      <p:sp>
        <p:nvSpPr>
          <p:cNvPr id="5" name="Номер слайда 4"/>
          <p:cNvSpPr>
            <a:spLocks noGrp="1"/>
          </p:cNvSpPr>
          <p:nvPr>
            <p:ph type="sldNum" sz="quarter" idx="12"/>
          </p:nvPr>
        </p:nvSpPr>
        <p:spPr/>
        <p:txBody>
          <a:bodyPr/>
          <a:lstStyle/>
          <a:p>
            <a:fld id="{D577D047-A71A-4D9E-B9CE-234E1275ECB0}" type="slidenum">
              <a:rPr lang="ru-RU" smtClean="0"/>
              <a:pPr/>
              <a:t>33</a:t>
            </a:fld>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800" b="1" dirty="0" smtClean="0"/>
              <a:t>Подумайте и ответьте</a:t>
            </a:r>
            <a:endParaRPr lang="ru-RU" sz="4800" b="1" dirty="0"/>
          </a:p>
        </p:txBody>
      </p:sp>
      <p:sp>
        <p:nvSpPr>
          <p:cNvPr id="3" name="Подзаголовок 2"/>
          <p:cNvSpPr>
            <a:spLocks noGrp="1"/>
          </p:cNvSpPr>
          <p:nvPr>
            <p:ph idx="1"/>
          </p:nvPr>
        </p:nvSpPr>
        <p:spPr/>
        <p:txBody>
          <a:bodyPr>
            <a:normAutofit/>
          </a:bodyPr>
          <a:lstStyle/>
          <a:p>
            <a:pPr marL="0" indent="0">
              <a:buNone/>
            </a:pPr>
            <a:r>
              <a:rPr lang="ru-RU" dirty="0" smtClean="0"/>
              <a:t>Что </a:t>
            </a:r>
            <a:r>
              <a:rPr lang="ru-RU" b="1" dirty="0" smtClean="0">
                <a:solidFill>
                  <a:srgbClr val="FF0000"/>
                </a:solidFill>
              </a:rPr>
              <a:t>теперь</a:t>
            </a:r>
            <a:r>
              <a:rPr lang="ru-RU" dirty="0" smtClean="0"/>
              <a:t> вы вкладываете в понятие «системное мышление»?</a:t>
            </a:r>
          </a:p>
          <a:p>
            <a:pPr>
              <a:buNone/>
            </a:pPr>
            <a:r>
              <a:rPr lang="ru-RU" dirty="0" smtClean="0"/>
              <a:t>Несколько подсказок:</a:t>
            </a:r>
          </a:p>
        </p:txBody>
      </p:sp>
      <p:sp>
        <p:nvSpPr>
          <p:cNvPr id="5" name="Номер слайда 4"/>
          <p:cNvSpPr>
            <a:spLocks noGrp="1"/>
          </p:cNvSpPr>
          <p:nvPr>
            <p:ph type="sldNum" sz="quarter" idx="12"/>
          </p:nvPr>
        </p:nvSpPr>
        <p:spPr/>
        <p:txBody>
          <a:bodyPr/>
          <a:lstStyle/>
          <a:p>
            <a:fld id="{D577D047-A71A-4D9E-B9CE-234E1275ECB0}" type="slidenum">
              <a:rPr lang="ru-RU" smtClean="0"/>
              <a:pPr/>
              <a:t>34</a:t>
            </a:fld>
            <a:endParaRPr lang="ru-RU" dirty="0"/>
          </a:p>
        </p:txBody>
      </p:sp>
      <p:pic>
        <p:nvPicPr>
          <p:cNvPr id="6" name="Рисунок 5" descr="Эмерджентные свойства.bmp"/>
          <p:cNvPicPr>
            <a:picLocks noChangeAspect="1"/>
          </p:cNvPicPr>
          <p:nvPr/>
        </p:nvPicPr>
        <p:blipFill>
          <a:blip r:embed="rId2" cstate="print"/>
          <a:stretch>
            <a:fillRect/>
          </a:stretch>
        </p:blipFill>
        <p:spPr>
          <a:xfrm>
            <a:off x="3131840" y="4869160"/>
            <a:ext cx="5580112" cy="1690943"/>
          </a:xfrm>
          <a:prstGeom prst="rect">
            <a:avLst/>
          </a:prstGeom>
        </p:spPr>
      </p:pic>
      <p:pic>
        <p:nvPicPr>
          <p:cNvPr id="7" name="Рисунок 6" descr="Обратная связь.bmp"/>
          <p:cNvPicPr>
            <a:picLocks noChangeAspect="1"/>
          </p:cNvPicPr>
          <p:nvPr/>
        </p:nvPicPr>
        <p:blipFill>
          <a:blip r:embed="rId3" cstate="print"/>
          <a:stretch>
            <a:fillRect/>
          </a:stretch>
        </p:blipFill>
        <p:spPr>
          <a:xfrm>
            <a:off x="539552" y="3933056"/>
            <a:ext cx="2081120" cy="1983185"/>
          </a:xfrm>
          <a:prstGeom prst="rect">
            <a:avLst/>
          </a:prstGeom>
        </p:spPr>
      </p:pic>
      <p:pic>
        <p:nvPicPr>
          <p:cNvPr id="8" name="Рисунок 7" descr="Циклическая причинность.bmp"/>
          <p:cNvPicPr>
            <a:picLocks noChangeAspect="1"/>
          </p:cNvPicPr>
          <p:nvPr/>
        </p:nvPicPr>
        <p:blipFill>
          <a:blip r:embed="rId4" cstate="print"/>
          <a:stretch>
            <a:fillRect/>
          </a:stretch>
        </p:blipFill>
        <p:spPr>
          <a:xfrm>
            <a:off x="5076056" y="2636912"/>
            <a:ext cx="3563888" cy="18579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b="1" dirty="0" smtClean="0"/>
              <a:t>Системное мышление – это…</a:t>
            </a:r>
            <a:endParaRPr lang="ru-RU" sz="4800" b="1" dirty="0"/>
          </a:p>
        </p:txBody>
      </p:sp>
      <p:sp>
        <p:nvSpPr>
          <p:cNvPr id="3" name="Содержимое 2"/>
          <p:cNvSpPr>
            <a:spLocks noGrp="1"/>
          </p:cNvSpPr>
          <p:nvPr>
            <p:ph idx="1"/>
          </p:nvPr>
        </p:nvSpPr>
        <p:spPr>
          <a:xfrm>
            <a:off x="611560" y="1600200"/>
            <a:ext cx="8075240" cy="4525963"/>
          </a:xfrm>
        </p:spPr>
        <p:txBody>
          <a:bodyPr/>
          <a:lstStyle/>
          <a:p>
            <a:pPr marL="0" indent="0">
              <a:buNone/>
            </a:pPr>
            <a:r>
              <a:rPr lang="ru-RU" dirty="0" smtClean="0"/>
              <a:t>Системное мышление – способности человека обнаруживать и применять </a:t>
            </a:r>
            <a:br>
              <a:rPr lang="ru-RU" dirty="0" smtClean="0"/>
            </a:br>
            <a:r>
              <a:rPr lang="ru-RU" dirty="0" smtClean="0"/>
              <a:t>на практике принципы:</a:t>
            </a:r>
          </a:p>
          <a:p>
            <a:r>
              <a:rPr lang="ru-RU" dirty="0" smtClean="0"/>
              <a:t>обратной связи</a:t>
            </a:r>
          </a:p>
          <a:p>
            <a:r>
              <a:rPr lang="ru-RU" dirty="0" smtClean="0"/>
              <a:t>возникновения эмерджентных свойств </a:t>
            </a:r>
          </a:p>
          <a:p>
            <a:r>
              <a:rPr lang="ru-RU" dirty="0" smtClean="0"/>
              <a:t>циклической причинности</a:t>
            </a:r>
            <a:endParaRPr lang="ru-RU" dirty="0"/>
          </a:p>
        </p:txBody>
      </p:sp>
      <p:sp>
        <p:nvSpPr>
          <p:cNvPr id="4" name="Номер слайда 3"/>
          <p:cNvSpPr>
            <a:spLocks noGrp="1"/>
          </p:cNvSpPr>
          <p:nvPr>
            <p:ph type="sldNum" sz="quarter" idx="12"/>
          </p:nvPr>
        </p:nvSpPr>
        <p:spPr/>
        <p:txBody>
          <a:bodyPr/>
          <a:lstStyle/>
          <a:p>
            <a:fld id="{D577D047-A71A-4D9E-B9CE-234E1275ECB0}" type="slidenum">
              <a:rPr lang="ru-RU" smtClean="0"/>
              <a:pPr/>
              <a:t>35</a:t>
            </a:fld>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nSpc>
                <a:spcPct val="90000"/>
              </a:lnSpc>
            </a:pPr>
            <a:r>
              <a:rPr lang="ru-RU" sz="4800" b="1" dirty="0" smtClean="0"/>
              <a:t>Что вы можете сказать об эмерджентных свойствах?</a:t>
            </a:r>
            <a:endParaRPr lang="ru-RU" sz="4800" b="1" dirty="0"/>
          </a:p>
        </p:txBody>
      </p:sp>
      <p:sp>
        <p:nvSpPr>
          <p:cNvPr id="3" name="Подзаголовок 2"/>
          <p:cNvSpPr>
            <a:spLocks noGrp="1"/>
          </p:cNvSpPr>
          <p:nvPr>
            <p:ph idx="1"/>
          </p:nvPr>
        </p:nvSpPr>
        <p:spPr/>
        <p:txBody>
          <a:bodyPr>
            <a:noAutofit/>
          </a:bodyPr>
          <a:lstStyle/>
          <a:p>
            <a:pPr marL="360000" indent="-360000">
              <a:lnSpc>
                <a:spcPct val="90000"/>
              </a:lnSpc>
              <a:spcBef>
                <a:spcPts val="0"/>
              </a:spcBef>
              <a:spcAft>
                <a:spcPts val="600"/>
              </a:spcAft>
            </a:pPr>
            <a:r>
              <a:rPr lang="ru-RU" sz="2800" dirty="0" smtClean="0"/>
              <a:t>они присущи системе</a:t>
            </a:r>
          </a:p>
          <a:p>
            <a:pPr marL="360000" indent="-360000">
              <a:lnSpc>
                <a:spcPct val="90000"/>
              </a:lnSpc>
              <a:spcBef>
                <a:spcPts val="0"/>
              </a:spcBef>
              <a:spcAft>
                <a:spcPts val="600"/>
              </a:spcAft>
            </a:pPr>
            <a:r>
              <a:rPr lang="ru-RU" sz="2800" dirty="0" smtClean="0"/>
              <a:t>их нельзя обнаружить, изучая составные части системы</a:t>
            </a:r>
          </a:p>
          <a:p>
            <a:pPr marL="360000" indent="-360000">
              <a:lnSpc>
                <a:spcPct val="90000"/>
              </a:lnSpc>
              <a:spcBef>
                <a:spcPts val="0"/>
              </a:spcBef>
              <a:spcAft>
                <a:spcPts val="600"/>
              </a:spcAft>
            </a:pPr>
            <a:r>
              <a:rPr lang="ru-RU" sz="2800" dirty="0" smtClean="0"/>
              <a:t>их можно обнаружить, наблюдая за действиями системы</a:t>
            </a:r>
          </a:p>
          <a:p>
            <a:pPr marL="360000" indent="-360000">
              <a:lnSpc>
                <a:spcPct val="90000"/>
              </a:lnSpc>
              <a:spcBef>
                <a:spcPts val="0"/>
              </a:spcBef>
              <a:spcAft>
                <a:spcPts val="600"/>
              </a:spcAft>
            </a:pPr>
            <a:r>
              <a:rPr lang="ru-RU" sz="2800" dirty="0" smtClean="0"/>
              <a:t>из нельзя измерить ни одним из наших органов чувств</a:t>
            </a:r>
          </a:p>
          <a:p>
            <a:pPr marL="360000" indent="-360000">
              <a:lnSpc>
                <a:spcPct val="90000"/>
              </a:lnSpc>
              <a:spcBef>
                <a:spcPts val="0"/>
              </a:spcBef>
              <a:spcAft>
                <a:spcPts val="600"/>
              </a:spcAft>
            </a:pPr>
            <a:r>
              <a:rPr lang="ru-RU" sz="2800" dirty="0" smtClean="0"/>
              <a:t>можно измерять только их проявления</a:t>
            </a:r>
          </a:p>
          <a:p>
            <a:pPr marL="360000" indent="-360000">
              <a:lnSpc>
                <a:spcPct val="90000"/>
              </a:lnSpc>
              <a:spcBef>
                <a:spcPts val="0"/>
              </a:spcBef>
              <a:spcAft>
                <a:spcPts val="600"/>
              </a:spcAft>
            </a:pPr>
            <a:r>
              <a:rPr lang="ru-RU" sz="2800" dirty="0" smtClean="0"/>
              <a:t>чтобы не обмануться относительно величины эмерджентного свойства, необходимо измерить несколько его проявлений</a:t>
            </a:r>
          </a:p>
        </p:txBody>
      </p:sp>
      <p:sp>
        <p:nvSpPr>
          <p:cNvPr id="5" name="Номер слайда 4"/>
          <p:cNvSpPr>
            <a:spLocks noGrp="1"/>
          </p:cNvSpPr>
          <p:nvPr>
            <p:ph type="sldNum" sz="quarter" idx="12"/>
          </p:nvPr>
        </p:nvSpPr>
        <p:spPr/>
        <p:txBody>
          <a:bodyPr/>
          <a:lstStyle/>
          <a:p>
            <a:fld id="{D577D047-A71A-4D9E-B9CE-234E1275ECB0}" type="slidenum">
              <a:rPr lang="ru-RU" smtClean="0"/>
              <a:pPr/>
              <a:t>36</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800" b="1" dirty="0" smtClean="0"/>
              <a:t>Лао-Цзы о системах</a:t>
            </a:r>
            <a:endParaRPr lang="ru-RU" sz="4800" b="1" dirty="0"/>
          </a:p>
        </p:txBody>
      </p:sp>
      <p:sp>
        <p:nvSpPr>
          <p:cNvPr id="3" name="Подзаголовок 2"/>
          <p:cNvSpPr>
            <a:spLocks noGrp="1"/>
          </p:cNvSpPr>
          <p:nvPr>
            <p:ph idx="1"/>
          </p:nvPr>
        </p:nvSpPr>
        <p:spPr/>
        <p:txBody>
          <a:bodyPr>
            <a:normAutofit fontScale="85000" lnSpcReduction="10000"/>
          </a:bodyPr>
          <a:lstStyle/>
          <a:p>
            <a:pPr marL="0" indent="0">
              <a:spcBef>
                <a:spcPts val="0"/>
              </a:spcBef>
              <a:spcAft>
                <a:spcPts val="2400"/>
              </a:spcAft>
              <a:buNone/>
            </a:pPr>
            <a:r>
              <a:rPr lang="ru-RU" dirty="0" smtClean="0"/>
              <a:t>Когда все спокойно, легко действовать. То, что еще не проявило признаков, легко направить. То, что слабо, легко разделить. То, что мелко, легко рассеять. Действие надо начать с того, чего еще нет. Порядок нужно наводить тогда, когда еще нет смуты. Ибо большое дерево вырастает из крошечного побега, самая высокая башня начинает строиться с горстки земли, путешествие в тысячу ли начинается с одного шага. Великий принцип не может быть разделен, потому что множество частей не есть целое.</a:t>
            </a:r>
          </a:p>
          <a:p>
            <a:pPr marL="0" indent="0">
              <a:spcBef>
                <a:spcPts val="0"/>
              </a:spcBef>
              <a:spcAft>
                <a:spcPts val="1200"/>
              </a:spcAft>
              <a:buNone/>
            </a:pPr>
            <a:r>
              <a:rPr lang="ru-RU" i="1" dirty="0" smtClean="0"/>
              <a:t>(5-й век до н.э.)</a:t>
            </a:r>
            <a:endParaRPr lang="ru-RU" i="1" dirty="0"/>
          </a:p>
        </p:txBody>
      </p:sp>
      <p:sp>
        <p:nvSpPr>
          <p:cNvPr id="5" name="Номер слайда 4"/>
          <p:cNvSpPr>
            <a:spLocks noGrp="1"/>
          </p:cNvSpPr>
          <p:nvPr>
            <p:ph type="sldNum" sz="quarter" idx="12"/>
          </p:nvPr>
        </p:nvSpPr>
        <p:spPr/>
        <p:txBody>
          <a:bodyPr/>
          <a:lstStyle/>
          <a:p>
            <a:fld id="{D577D047-A71A-4D9E-B9CE-234E1275ECB0}" type="slidenum">
              <a:rPr lang="ru-RU" smtClean="0"/>
              <a:pPr/>
              <a:t>37</a:t>
            </a:fld>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D06E4148-D9B9-4381-8B36-6E81E2784331}" type="slidenum">
              <a:rPr lang="ru-RU" altLang="en-US" smtClean="0"/>
              <a:pPr>
                <a:defRPr/>
              </a:pPr>
              <a:t>38</a:t>
            </a:fld>
            <a:endParaRPr lang="ru-RU" altLang="en-US" dirty="0"/>
          </a:p>
        </p:txBody>
      </p:sp>
      <p:sp>
        <p:nvSpPr>
          <p:cNvPr id="14" name="Заголовок 1"/>
          <p:cNvSpPr>
            <a:spLocks noGrp="1"/>
          </p:cNvSpPr>
          <p:nvPr>
            <p:ph type="title"/>
          </p:nvPr>
        </p:nvSpPr>
        <p:spPr>
          <a:xfrm>
            <a:off x="457200" y="274638"/>
            <a:ext cx="8229600" cy="706090"/>
          </a:xfrm>
        </p:spPr>
        <p:txBody>
          <a:bodyPr>
            <a:noAutofit/>
          </a:bodyPr>
          <a:lstStyle/>
          <a:p>
            <a:pPr eaLnBrk="1" hangingPunct="1">
              <a:lnSpc>
                <a:spcPct val="85000"/>
              </a:lnSpc>
            </a:pPr>
            <a:r>
              <a:rPr lang="ru-RU" sz="4800" b="1" dirty="0" smtClean="0">
                <a:latin typeface="Calibri" pitchFamily="34" charset="0"/>
              </a:rPr>
              <a:t>Рекомендованная литература</a:t>
            </a:r>
          </a:p>
        </p:txBody>
      </p:sp>
      <p:sp>
        <p:nvSpPr>
          <p:cNvPr id="15" name="Содержимое 2"/>
          <p:cNvSpPr>
            <a:spLocks noGrp="1"/>
          </p:cNvSpPr>
          <p:nvPr>
            <p:ph idx="1"/>
          </p:nvPr>
        </p:nvSpPr>
        <p:spPr>
          <a:xfrm>
            <a:off x="457200" y="1340768"/>
            <a:ext cx="6851104" cy="5040560"/>
          </a:xfrm>
        </p:spPr>
        <p:txBody>
          <a:bodyPr>
            <a:normAutofit/>
          </a:bodyPr>
          <a:lstStyle/>
          <a:p>
            <a:pPr>
              <a:buClr>
                <a:schemeClr val="tx1"/>
              </a:buClr>
              <a:buSzPct val="100000"/>
            </a:pPr>
            <a:r>
              <a:rPr lang="ru-RU" sz="2400" i="1" dirty="0" smtClean="0">
                <a:latin typeface="Calibri" pitchFamily="34" charset="0"/>
              </a:rPr>
              <a:t>Джозеф </a:t>
            </a:r>
            <a:r>
              <a:rPr lang="ru-RU" sz="2400" i="1" dirty="0" err="1" smtClean="0">
                <a:latin typeface="Calibri" pitchFamily="34" charset="0"/>
              </a:rPr>
              <a:t>О'Коннор</a:t>
            </a:r>
            <a:r>
              <a:rPr lang="ru-RU" sz="2400" i="1" dirty="0" smtClean="0">
                <a:latin typeface="Calibri" pitchFamily="34" charset="0"/>
              </a:rPr>
              <a:t>, </a:t>
            </a:r>
            <a:r>
              <a:rPr lang="ru-RU" sz="2400" i="1" dirty="0" err="1" smtClean="0">
                <a:latin typeface="Calibri" pitchFamily="34" charset="0"/>
              </a:rPr>
              <a:t>Иан</a:t>
            </a:r>
            <a:r>
              <a:rPr lang="ru-RU" sz="2400" i="1" dirty="0" smtClean="0">
                <a:latin typeface="Calibri" pitchFamily="34" charset="0"/>
              </a:rPr>
              <a:t> </a:t>
            </a:r>
            <a:r>
              <a:rPr lang="ru-RU" sz="2400" i="1" dirty="0" err="1" smtClean="0">
                <a:latin typeface="Calibri" pitchFamily="34" charset="0"/>
              </a:rPr>
              <a:t>Макдермотт</a:t>
            </a:r>
            <a:r>
              <a:rPr lang="ru-RU" sz="2400" i="1" dirty="0" smtClean="0">
                <a:latin typeface="Calibri" pitchFamily="34" charset="0"/>
              </a:rPr>
              <a:t> </a:t>
            </a:r>
            <a:br>
              <a:rPr lang="ru-RU" sz="2400" i="1" dirty="0" smtClean="0">
                <a:latin typeface="Calibri" pitchFamily="34" charset="0"/>
              </a:rPr>
            </a:br>
            <a:r>
              <a:rPr lang="ru-RU" sz="2400" dirty="0" smtClean="0">
                <a:latin typeface="Calibri" pitchFamily="34" charset="0"/>
              </a:rPr>
              <a:t>Искусство системного мышления. </a:t>
            </a:r>
            <a:br>
              <a:rPr lang="ru-RU" sz="2400" dirty="0" smtClean="0">
                <a:latin typeface="Calibri" pitchFamily="34" charset="0"/>
              </a:rPr>
            </a:br>
            <a:r>
              <a:rPr lang="ru-RU" sz="2400" dirty="0" smtClean="0">
                <a:latin typeface="Calibri" pitchFamily="34" charset="0"/>
              </a:rPr>
              <a:t>Необходимые знания о системах и творческом подходе к решению проблем</a:t>
            </a:r>
          </a:p>
          <a:p>
            <a:pPr eaLnBrk="1" hangingPunct="1">
              <a:buClr>
                <a:schemeClr val="tx1"/>
              </a:buClr>
              <a:buSzPct val="100000"/>
              <a:buFont typeface="Arial" pitchFamily="34" charset="0"/>
              <a:buChar char="•"/>
            </a:pPr>
            <a:endParaRPr lang="ru-RU" sz="2400" dirty="0" smtClean="0">
              <a:latin typeface="Calibri" pitchFamily="34" charset="0"/>
            </a:endParaRPr>
          </a:p>
          <a:p>
            <a:pPr>
              <a:spcBef>
                <a:spcPts val="2000"/>
              </a:spcBef>
              <a:buClr>
                <a:schemeClr val="tx1"/>
              </a:buClr>
              <a:buSzPct val="100000"/>
            </a:pPr>
            <a:r>
              <a:rPr lang="ru-RU" sz="2400" i="1" dirty="0" smtClean="0">
                <a:latin typeface="Calibri" pitchFamily="34" charset="0"/>
              </a:rPr>
              <a:t>Питер </a:t>
            </a:r>
            <a:r>
              <a:rPr lang="ru-RU" sz="2400" i="1" dirty="0" err="1" smtClean="0">
                <a:latin typeface="Calibri" pitchFamily="34" charset="0"/>
              </a:rPr>
              <a:t>Сенге</a:t>
            </a:r>
            <a:r>
              <a:rPr lang="ru-RU" sz="2400" i="1" dirty="0" smtClean="0">
                <a:latin typeface="Calibri" pitchFamily="34" charset="0"/>
              </a:rPr>
              <a:t> </a:t>
            </a:r>
            <a:r>
              <a:rPr lang="ru-RU" sz="2400" dirty="0" smtClean="0">
                <a:latin typeface="Calibri" pitchFamily="34" charset="0"/>
              </a:rPr>
              <a:t>Пятая дисциплина. Искусство </a:t>
            </a:r>
            <a:br>
              <a:rPr lang="ru-RU" sz="2400" dirty="0" smtClean="0">
                <a:latin typeface="Calibri" pitchFamily="34" charset="0"/>
              </a:rPr>
            </a:br>
            <a:r>
              <a:rPr lang="ru-RU" sz="2400" dirty="0" smtClean="0">
                <a:latin typeface="Calibri" pitchFamily="34" charset="0"/>
              </a:rPr>
              <a:t>и практика обучающейся организации</a:t>
            </a:r>
          </a:p>
          <a:p>
            <a:pPr eaLnBrk="1" hangingPunct="1">
              <a:buClr>
                <a:schemeClr val="tx1"/>
              </a:buClr>
              <a:buSzPct val="100000"/>
              <a:buFont typeface="Arial" pitchFamily="34" charset="0"/>
              <a:buChar char="•"/>
            </a:pPr>
            <a:endParaRPr lang="ru-RU" sz="2400" dirty="0" smtClean="0">
              <a:latin typeface="Calibri" pitchFamily="34" charset="0"/>
            </a:endParaRPr>
          </a:p>
          <a:p>
            <a:pPr>
              <a:spcBef>
                <a:spcPts val="3000"/>
              </a:spcBef>
              <a:buClr>
                <a:schemeClr val="tx1"/>
              </a:buClr>
              <a:buSzPct val="100000"/>
            </a:pPr>
            <a:r>
              <a:rPr lang="ru-RU" sz="2400" i="1" dirty="0" smtClean="0">
                <a:latin typeface="Calibri" pitchFamily="34" charset="0"/>
              </a:rPr>
              <a:t>Генри Р. Нив </a:t>
            </a:r>
            <a:r>
              <a:rPr lang="ru-RU" sz="2400" dirty="0" smtClean="0">
                <a:latin typeface="Calibri" pitchFamily="34" charset="0"/>
              </a:rPr>
              <a:t>Организация как система: Принципы построения устойчивого бизнеса Эдвардса </a:t>
            </a:r>
            <a:r>
              <a:rPr lang="ru-RU" sz="2400" dirty="0" err="1" smtClean="0">
                <a:latin typeface="Calibri" pitchFamily="34" charset="0"/>
              </a:rPr>
              <a:t>Деминга</a:t>
            </a:r>
            <a:endParaRPr lang="ru-RU" sz="2400" dirty="0" smtClean="0">
              <a:latin typeface="Calibri" pitchFamily="34" charset="0"/>
            </a:endParaRPr>
          </a:p>
        </p:txBody>
      </p:sp>
      <p:pic>
        <p:nvPicPr>
          <p:cNvPr id="8" name="Рисунок 7" descr="Искусство системного мышления.bmp"/>
          <p:cNvPicPr/>
          <p:nvPr/>
        </p:nvPicPr>
        <p:blipFill>
          <a:blip r:embed="rId2" cstate="print"/>
          <a:stretch>
            <a:fillRect/>
          </a:stretch>
        </p:blipFill>
        <p:spPr>
          <a:xfrm>
            <a:off x="7380313" y="1412776"/>
            <a:ext cx="915092" cy="1368152"/>
          </a:xfrm>
          <a:prstGeom prst="rect">
            <a:avLst/>
          </a:prstGeom>
        </p:spPr>
      </p:pic>
      <p:pic>
        <p:nvPicPr>
          <p:cNvPr id="9" name="Рисунок 8" descr="Питер Сенге Пятая дисциплина. Искусство и практика обучающейся организации.bmp"/>
          <p:cNvPicPr/>
          <p:nvPr/>
        </p:nvPicPr>
        <p:blipFill>
          <a:blip r:embed="rId3" cstate="print"/>
          <a:stretch>
            <a:fillRect/>
          </a:stretch>
        </p:blipFill>
        <p:spPr>
          <a:xfrm>
            <a:off x="7380312" y="3212976"/>
            <a:ext cx="898694" cy="1296144"/>
          </a:xfrm>
          <a:prstGeom prst="rect">
            <a:avLst/>
          </a:prstGeom>
        </p:spPr>
      </p:pic>
      <p:pic>
        <p:nvPicPr>
          <p:cNvPr id="10" name="Рисунок 9" descr="Организация как система: Принципы построения устойчивого бизнеса Эдвардса Деминга">
            <a:hlinkClick r:id="rId4"/>
          </p:cNvPr>
          <p:cNvPicPr/>
          <p:nvPr/>
        </p:nvPicPr>
        <p:blipFill>
          <a:blip r:embed="rId5" cstate="print"/>
          <a:srcRect/>
          <a:stretch>
            <a:fillRect/>
          </a:stretch>
        </p:blipFill>
        <p:spPr bwMode="auto">
          <a:xfrm>
            <a:off x="7380312" y="4797152"/>
            <a:ext cx="962028" cy="1503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одержимое 2"/>
          <p:cNvSpPr>
            <a:spLocks noGrp="1"/>
          </p:cNvSpPr>
          <p:nvPr>
            <p:ph sz="half" idx="1"/>
          </p:nvPr>
        </p:nvSpPr>
        <p:spPr>
          <a:xfrm>
            <a:off x="457200" y="692150"/>
            <a:ext cx="8218488" cy="5438775"/>
          </a:xfrm>
        </p:spPr>
        <p:txBody>
          <a:bodyPr/>
          <a:lstStyle/>
          <a:p>
            <a:pPr algn="ctr">
              <a:buFont typeface="Wingdings" pitchFamily="2" charset="2"/>
              <a:buNone/>
            </a:pPr>
            <a:r>
              <a:rPr lang="ru-RU" sz="4400" b="1" dirty="0" smtClean="0">
                <a:latin typeface="Calibri" pitchFamily="34" charset="0"/>
              </a:rPr>
              <a:t>Спасибо за внимание!</a:t>
            </a:r>
          </a:p>
          <a:p>
            <a:pPr algn="ctr">
              <a:buFont typeface="Wingdings" pitchFamily="2" charset="2"/>
              <a:buNone/>
            </a:pPr>
            <a:endParaRPr lang="ru-RU" sz="4400" b="1" dirty="0" smtClean="0">
              <a:latin typeface="Calibri" pitchFamily="34" charset="0"/>
            </a:endParaRPr>
          </a:p>
          <a:p>
            <a:pPr algn="ctr">
              <a:buFont typeface="Wingdings" pitchFamily="2" charset="2"/>
              <a:buNone/>
            </a:pPr>
            <a:r>
              <a:rPr lang="ru-RU" sz="4400" b="1" dirty="0" smtClean="0">
                <a:latin typeface="Calibri" pitchFamily="34" charset="0"/>
              </a:rPr>
              <a:t>Ваши вопросы</a:t>
            </a:r>
            <a:endParaRPr lang="ru-RU" sz="3600" b="1" dirty="0" smtClean="0">
              <a:latin typeface="Calibri" pitchFamily="34" charset="0"/>
            </a:endParaRPr>
          </a:p>
          <a:p>
            <a:pPr algn="ctr">
              <a:buFont typeface="Wingdings" pitchFamily="2" charset="2"/>
              <a:buNone/>
            </a:pPr>
            <a:endParaRPr lang="ru-RU" sz="3600" b="1" dirty="0" smtClean="0">
              <a:latin typeface="Calibri" pitchFamily="34" charset="0"/>
            </a:endParaRPr>
          </a:p>
          <a:p>
            <a:pPr algn="ctr">
              <a:buFont typeface="Wingdings" pitchFamily="2" charset="2"/>
              <a:buNone/>
            </a:pPr>
            <a:endParaRPr lang="ru-RU" sz="3600" b="1" dirty="0" smtClean="0">
              <a:latin typeface="Calibri" pitchFamily="34" charset="0"/>
            </a:endParaRPr>
          </a:p>
          <a:p>
            <a:pPr algn="ctr">
              <a:buNone/>
            </a:pPr>
            <a:r>
              <a:rPr lang="ru-RU" sz="3600" b="1" dirty="0" smtClean="0">
                <a:latin typeface="Calibri" pitchFamily="34" charset="0"/>
              </a:rPr>
              <a:t>Скачать презентацию можно в блоге </a:t>
            </a:r>
            <a:r>
              <a:rPr lang="en-US" sz="3600" b="1" dirty="0" smtClean="0">
                <a:solidFill>
                  <a:srgbClr val="0070C0"/>
                </a:solidFill>
                <a:latin typeface="Calibri" pitchFamily="34" charset="0"/>
                <a:hlinkClick r:id="rId2"/>
              </a:rPr>
              <a:t>www.baguzin.ru</a:t>
            </a:r>
            <a:r>
              <a:rPr lang="ru-RU" sz="3600" b="1" smtClean="0">
                <a:solidFill>
                  <a:srgbClr val="0070C0"/>
                </a:solidFill>
                <a:latin typeface="Calibri" pitchFamily="34" charset="0"/>
              </a:rPr>
              <a:t> </a:t>
            </a:r>
            <a:r>
              <a:rPr lang="ru-RU" b="1" smtClean="0">
                <a:latin typeface="Calibri" pitchFamily="34" charset="0"/>
              </a:rPr>
              <a:t>(12 апреля 2011</a:t>
            </a:r>
            <a:r>
              <a:rPr lang="ru-RU" b="1" dirty="0" smtClean="0">
                <a:latin typeface="Calibri" pitchFamily="34" charset="0"/>
              </a:rPr>
              <a:t>)</a:t>
            </a:r>
            <a:endParaRPr lang="ru-RU" sz="3600" b="1" dirty="0" smtClean="0">
              <a:latin typeface="Calibri" pitchFamily="34" charset="0"/>
            </a:endParaRPr>
          </a:p>
        </p:txBody>
      </p:sp>
      <p:sp>
        <p:nvSpPr>
          <p:cNvPr id="5" name="Номер слайда 4"/>
          <p:cNvSpPr>
            <a:spLocks noGrp="1"/>
          </p:cNvSpPr>
          <p:nvPr>
            <p:ph type="sldNum" sz="quarter" idx="12"/>
          </p:nvPr>
        </p:nvSpPr>
        <p:spPr/>
        <p:txBody>
          <a:bodyPr/>
          <a:lstStyle/>
          <a:p>
            <a:pPr>
              <a:defRPr/>
            </a:pPr>
            <a:fld id="{B33AFCF6-8E5D-44A2-A3F1-BB8147EFA6E4}" type="slidenum">
              <a:rPr lang="ru-RU" altLang="en-US" smtClean="0"/>
              <a:pPr>
                <a:defRPr/>
              </a:pPr>
              <a:t>39</a:t>
            </a:fld>
            <a:endParaRPr lang="ru-RU"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800" b="1" dirty="0" smtClean="0"/>
              <a:t>Что такое система?</a:t>
            </a:r>
            <a:endParaRPr lang="ru-RU" sz="4800" b="1" dirty="0"/>
          </a:p>
        </p:txBody>
      </p:sp>
      <p:sp>
        <p:nvSpPr>
          <p:cNvPr id="3" name="Подзаголовок 2"/>
          <p:cNvSpPr>
            <a:spLocks noGrp="1"/>
          </p:cNvSpPr>
          <p:nvPr>
            <p:ph idx="1"/>
          </p:nvPr>
        </p:nvSpPr>
        <p:spPr>
          <a:xfrm>
            <a:off x="539552" y="1600200"/>
            <a:ext cx="8064896" cy="4525963"/>
          </a:xfrm>
        </p:spPr>
        <p:txBody>
          <a:bodyPr>
            <a:normAutofit fontScale="85000" lnSpcReduction="10000"/>
          </a:bodyPr>
          <a:lstStyle/>
          <a:p>
            <a:pPr marL="0" indent="0">
              <a:lnSpc>
                <a:spcPct val="110000"/>
              </a:lnSpc>
              <a:spcBef>
                <a:spcPts val="0"/>
              </a:spcBef>
              <a:spcAft>
                <a:spcPts val="1200"/>
              </a:spcAft>
              <a:buNone/>
            </a:pPr>
            <a:r>
              <a:rPr lang="ru-RU" dirty="0" smtClean="0"/>
              <a:t>Система – множество взаимосвязанных элементов, обособленное от среды и взаимодействующее с ней, как целое (определение из </a:t>
            </a:r>
            <a:r>
              <a:rPr lang="ru-RU" dirty="0" err="1" smtClean="0"/>
              <a:t>Википедии</a:t>
            </a:r>
            <a:r>
              <a:rPr lang="ru-RU" dirty="0" smtClean="0"/>
              <a:t>).</a:t>
            </a:r>
          </a:p>
          <a:p>
            <a:pPr>
              <a:lnSpc>
                <a:spcPct val="110000"/>
              </a:lnSpc>
              <a:spcBef>
                <a:spcPts val="0"/>
              </a:spcBef>
              <a:buNone/>
            </a:pPr>
            <a:r>
              <a:rPr lang="ru-RU" dirty="0" smtClean="0"/>
              <a:t>Главные элементы этого определения:</a:t>
            </a:r>
          </a:p>
          <a:p>
            <a:pPr>
              <a:lnSpc>
                <a:spcPct val="110000"/>
              </a:lnSpc>
              <a:spcBef>
                <a:spcPts val="0"/>
              </a:spcBef>
            </a:pPr>
            <a:r>
              <a:rPr lang="ru-RU" dirty="0" smtClean="0"/>
              <a:t>Целое / часть</a:t>
            </a:r>
          </a:p>
          <a:p>
            <a:pPr>
              <a:lnSpc>
                <a:spcPct val="110000"/>
              </a:lnSpc>
              <a:spcBef>
                <a:spcPts val="0"/>
              </a:spcBef>
            </a:pPr>
            <a:r>
              <a:rPr lang="ru-RU" dirty="0" smtClean="0"/>
              <a:t>Система / окружающая среда</a:t>
            </a:r>
          </a:p>
          <a:p>
            <a:pPr>
              <a:lnSpc>
                <a:spcPct val="110000"/>
              </a:lnSpc>
              <a:spcBef>
                <a:spcPts val="0"/>
              </a:spcBef>
              <a:spcAft>
                <a:spcPts val="1200"/>
              </a:spcAft>
            </a:pPr>
            <a:r>
              <a:rPr lang="ru-RU" dirty="0" smtClean="0"/>
              <a:t>Взаимодействие</a:t>
            </a:r>
          </a:p>
          <a:p>
            <a:pPr marL="0" indent="0">
              <a:lnSpc>
                <a:spcPct val="110000"/>
              </a:lnSpc>
              <a:spcBef>
                <a:spcPts val="0"/>
              </a:spcBef>
              <a:spcAft>
                <a:spcPts val="1200"/>
              </a:spcAft>
              <a:buNone/>
            </a:pPr>
            <a:r>
              <a:rPr lang="ru-RU" dirty="0" smtClean="0"/>
              <a:t>Примеры систем: человек, общество, экосистема, компания, система мотивации… корпоративная информационная система </a:t>
            </a:r>
            <a:r>
              <a:rPr lang="ru-RU" dirty="0" smtClean="0">
                <a:sym typeface="Wingdings" pitchFamily="2" charset="2"/>
              </a:rPr>
              <a:t></a:t>
            </a:r>
            <a:endParaRPr lang="ru-RU" dirty="0"/>
          </a:p>
        </p:txBody>
      </p:sp>
      <p:sp>
        <p:nvSpPr>
          <p:cNvPr id="5" name="Номер слайда 4"/>
          <p:cNvSpPr>
            <a:spLocks noGrp="1"/>
          </p:cNvSpPr>
          <p:nvPr>
            <p:ph type="sldNum" sz="quarter" idx="12"/>
          </p:nvPr>
        </p:nvSpPr>
        <p:spPr/>
        <p:txBody>
          <a:bodyPr/>
          <a:lstStyle/>
          <a:p>
            <a:fld id="{D577D047-A71A-4D9E-B9CE-234E1275ECB0}" type="slidenum">
              <a:rPr lang="ru-RU" smtClean="0"/>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4800" b="1" dirty="0" smtClean="0"/>
              <a:t>Что такое системное мышление?</a:t>
            </a:r>
            <a:endParaRPr lang="ru-RU" sz="4800" b="1" dirty="0"/>
          </a:p>
        </p:txBody>
      </p:sp>
      <p:sp>
        <p:nvSpPr>
          <p:cNvPr id="3" name="Подзаголовок 2"/>
          <p:cNvSpPr>
            <a:spLocks noGrp="1"/>
          </p:cNvSpPr>
          <p:nvPr>
            <p:ph idx="1"/>
          </p:nvPr>
        </p:nvSpPr>
        <p:spPr>
          <a:xfrm>
            <a:off x="539552" y="1484784"/>
            <a:ext cx="8064896" cy="4641379"/>
          </a:xfrm>
        </p:spPr>
        <p:txBody>
          <a:bodyPr>
            <a:noAutofit/>
          </a:bodyPr>
          <a:lstStyle/>
          <a:p>
            <a:pPr marL="0" indent="0">
              <a:lnSpc>
                <a:spcPct val="90000"/>
              </a:lnSpc>
              <a:spcBef>
                <a:spcPts val="0"/>
              </a:spcBef>
              <a:spcAft>
                <a:spcPts val="1200"/>
              </a:spcAft>
              <a:buNone/>
            </a:pPr>
            <a:r>
              <a:rPr lang="ru-RU" sz="2400" dirty="0" smtClean="0"/>
              <a:t>Системное мышление – подход, позволяющий разглядеть и понять смысл событий, выявить закономерности, подготовиться к будущему и в определенной степени повлиять на него.</a:t>
            </a:r>
          </a:p>
          <a:p>
            <a:pPr marL="0" indent="0">
              <a:lnSpc>
                <a:spcPct val="90000"/>
              </a:lnSpc>
              <a:spcBef>
                <a:spcPts val="0"/>
              </a:spcBef>
              <a:spcAft>
                <a:spcPts val="1200"/>
              </a:spcAft>
              <a:buNone/>
            </a:pPr>
            <a:r>
              <a:rPr lang="ru-RU" sz="2400" dirty="0" smtClean="0"/>
              <a:t>Системное мышление поможет уйти от поисков вины в себе или других. Такие поиски бесплодны, поскольку, как правило, люди делают всё возможное в рамках той системы, в которой находятся.</a:t>
            </a:r>
          </a:p>
          <a:p>
            <a:pPr marL="0" indent="0">
              <a:lnSpc>
                <a:spcPct val="90000"/>
              </a:lnSpc>
              <a:spcBef>
                <a:spcPts val="0"/>
              </a:spcBef>
              <a:spcAft>
                <a:spcPts val="1200"/>
              </a:spcAft>
              <a:buNone/>
            </a:pPr>
            <a:r>
              <a:rPr lang="ru-RU" sz="2400" dirty="0" smtClean="0"/>
              <a:t>Исход определяется </a:t>
            </a:r>
            <a:r>
              <a:rPr lang="ru-RU" sz="2400" b="1" dirty="0" smtClean="0"/>
              <a:t>структурой</a:t>
            </a:r>
            <a:r>
              <a:rPr lang="ru-RU" sz="2400" dirty="0" smtClean="0"/>
              <a:t> системы, а не стараниями людей. Чтобы изменить ситуацию, нужно понять структуру системы и изменить её. </a:t>
            </a:r>
            <a:r>
              <a:rPr lang="ru-RU" sz="2400" dirty="0" err="1" smtClean="0"/>
              <a:t>Деминг</a:t>
            </a:r>
            <a:r>
              <a:rPr lang="ru-RU" sz="2400" dirty="0" smtClean="0"/>
              <a:t> считает, что лишь 2–3% проблем связано с исполнителями; в остальных же случаях нежелательные события обусловлены самой системой.</a:t>
            </a:r>
          </a:p>
        </p:txBody>
      </p:sp>
      <p:sp>
        <p:nvSpPr>
          <p:cNvPr id="5" name="Номер слайда 4"/>
          <p:cNvSpPr>
            <a:spLocks noGrp="1"/>
          </p:cNvSpPr>
          <p:nvPr>
            <p:ph type="sldNum" sz="quarter" idx="12"/>
          </p:nvPr>
        </p:nvSpPr>
        <p:spPr/>
        <p:txBody>
          <a:bodyPr/>
          <a:lstStyle/>
          <a:p>
            <a:fld id="{D577D047-A71A-4D9E-B9CE-234E1275ECB0}" type="slidenum">
              <a:rPr lang="ru-RU" smtClean="0"/>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4100" b="1" dirty="0" smtClean="0"/>
              <a:t>Анализ, синтез, системный подход</a:t>
            </a:r>
            <a:endParaRPr lang="ru-RU" sz="4100" b="1" dirty="0"/>
          </a:p>
        </p:txBody>
      </p:sp>
      <p:sp>
        <p:nvSpPr>
          <p:cNvPr id="3" name="Подзаголовок 2"/>
          <p:cNvSpPr>
            <a:spLocks noGrp="1"/>
          </p:cNvSpPr>
          <p:nvPr>
            <p:ph idx="1"/>
          </p:nvPr>
        </p:nvSpPr>
        <p:spPr>
          <a:xfrm>
            <a:off x="539552" y="1600200"/>
            <a:ext cx="8136904" cy="4709120"/>
          </a:xfrm>
        </p:spPr>
        <p:txBody>
          <a:bodyPr>
            <a:normAutofit fontScale="77500" lnSpcReduction="20000"/>
          </a:bodyPr>
          <a:lstStyle/>
          <a:p>
            <a:pPr marL="0" indent="0">
              <a:lnSpc>
                <a:spcPct val="105000"/>
              </a:lnSpc>
              <a:spcBef>
                <a:spcPts val="0"/>
              </a:spcBef>
              <a:spcAft>
                <a:spcPts val="900"/>
              </a:spcAft>
              <a:buNone/>
            </a:pPr>
            <a:r>
              <a:rPr lang="ru-RU" dirty="0" smtClean="0"/>
              <a:t>Нас учат мыслить логично, анализировать, т. е. разбивать события на части и потом опять собирать их – синтезировать. Иногда это приводит к успеху.</a:t>
            </a:r>
          </a:p>
          <a:p>
            <a:pPr marL="0" indent="0">
              <a:lnSpc>
                <a:spcPct val="105000"/>
              </a:lnSpc>
              <a:spcBef>
                <a:spcPts val="0"/>
              </a:spcBef>
              <a:spcAft>
                <a:spcPts val="900"/>
              </a:spcAft>
              <a:buNone/>
            </a:pPr>
            <a:r>
              <a:rPr lang="ru-RU" dirty="0" smtClean="0"/>
              <a:t>Опасность подстерегает тех, кто попытается использовать такой подход в любой ситуации.</a:t>
            </a:r>
          </a:p>
          <a:p>
            <a:pPr marL="0" indent="0">
              <a:lnSpc>
                <a:spcPct val="105000"/>
              </a:lnSpc>
              <a:spcBef>
                <a:spcPts val="0"/>
              </a:spcBef>
              <a:spcAft>
                <a:spcPts val="900"/>
              </a:spcAft>
              <a:buNone/>
            </a:pPr>
            <a:r>
              <a:rPr lang="ru-RU" dirty="0" smtClean="0"/>
              <a:t>Привычное причинное мышление не срабатывает, когда нам приходится иметь дело с системами, потому что оно склонно везде усматривать действие простых, локализованных в пространстве и во времени причинно-следственных связей, а не комбинаций взаимовлияющих факторов.</a:t>
            </a:r>
          </a:p>
          <a:p>
            <a:pPr marL="0" indent="0">
              <a:lnSpc>
                <a:spcPct val="105000"/>
              </a:lnSpc>
              <a:spcBef>
                <a:spcPts val="0"/>
              </a:spcBef>
              <a:spcAft>
                <a:spcPts val="900"/>
              </a:spcAft>
              <a:buNone/>
            </a:pPr>
            <a:r>
              <a:rPr lang="ru-RU" dirty="0" smtClean="0"/>
              <a:t>В системах причина и ее следствие могут быть далеко разнесены в пространстве и во времени.</a:t>
            </a:r>
          </a:p>
        </p:txBody>
      </p:sp>
      <p:sp>
        <p:nvSpPr>
          <p:cNvPr id="5" name="Номер слайда 4"/>
          <p:cNvSpPr>
            <a:spLocks noGrp="1"/>
          </p:cNvSpPr>
          <p:nvPr>
            <p:ph type="sldNum" sz="quarter" idx="12"/>
          </p:nvPr>
        </p:nvSpPr>
        <p:spPr/>
        <p:txBody>
          <a:bodyPr/>
          <a:lstStyle/>
          <a:p>
            <a:fld id="{D577D047-A71A-4D9E-B9CE-234E1275ECB0}" type="slidenum">
              <a:rPr lang="ru-RU" smtClean="0"/>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4800" b="1" dirty="0" smtClean="0"/>
              <a:t>Эмерджентные свойства</a:t>
            </a:r>
            <a:endParaRPr lang="ru-RU" sz="4800" b="1" dirty="0"/>
          </a:p>
        </p:txBody>
      </p:sp>
      <p:sp>
        <p:nvSpPr>
          <p:cNvPr id="3" name="Подзаголовок 2"/>
          <p:cNvSpPr>
            <a:spLocks noGrp="1"/>
          </p:cNvSpPr>
          <p:nvPr>
            <p:ph idx="1"/>
          </p:nvPr>
        </p:nvSpPr>
        <p:spPr>
          <a:xfrm>
            <a:off x="539552" y="1412776"/>
            <a:ext cx="8208912" cy="4896544"/>
          </a:xfrm>
        </p:spPr>
        <p:txBody>
          <a:bodyPr>
            <a:noAutofit/>
          </a:bodyPr>
          <a:lstStyle/>
          <a:p>
            <a:pPr marL="0" indent="0">
              <a:lnSpc>
                <a:spcPct val="90000"/>
              </a:lnSpc>
              <a:spcBef>
                <a:spcPts val="0"/>
              </a:spcBef>
              <a:spcAft>
                <a:spcPts val="1200"/>
              </a:spcAft>
              <a:buNone/>
            </a:pPr>
            <a:r>
              <a:rPr lang="ru-RU" sz="2400" dirty="0" smtClean="0"/>
              <a:t>Из того, что системы функционируют как целое, следует, что у систем есть свойства, отличающиеся от свойств составляющих их частей – эмерджентные свойства. Они «возникают», когда система работает (Микки Маус).</a:t>
            </a:r>
          </a:p>
          <a:p>
            <a:pPr marL="0" indent="0">
              <a:lnSpc>
                <a:spcPct val="90000"/>
              </a:lnSpc>
              <a:spcBef>
                <a:spcPts val="0"/>
              </a:spcBef>
              <a:spcAft>
                <a:spcPts val="1200"/>
              </a:spcAft>
              <a:buNone/>
            </a:pPr>
            <a:r>
              <a:rPr lang="ru-RU" sz="2400" dirty="0" smtClean="0"/>
              <a:t>Разобрав систему на части и проанализировав каждую из них, вы не сможете предвидеть свойства системы (нога).</a:t>
            </a:r>
          </a:p>
          <a:p>
            <a:pPr marL="0" indent="0">
              <a:lnSpc>
                <a:spcPct val="90000"/>
              </a:lnSpc>
              <a:spcBef>
                <a:spcPts val="0"/>
              </a:spcBef>
              <a:spcAft>
                <a:spcPts val="1200"/>
              </a:spcAft>
              <a:buNone/>
            </a:pPr>
            <a:r>
              <a:rPr lang="ru-RU" sz="2400" dirty="0" smtClean="0"/>
              <a:t>Чтобы выяснить, как система функционирует и каковы ее эмерджентные свойства, есть только один путь — наблюдать ее в действии.</a:t>
            </a:r>
          </a:p>
          <a:p>
            <a:pPr marL="0" indent="0">
              <a:lnSpc>
                <a:spcPct val="90000"/>
              </a:lnSpc>
              <a:spcBef>
                <a:spcPts val="0"/>
              </a:spcBef>
              <a:spcAft>
                <a:spcPts val="1200"/>
              </a:spcAft>
              <a:buNone/>
            </a:pPr>
            <a:r>
              <a:rPr lang="ru-RU" sz="2400" dirty="0" smtClean="0"/>
              <a:t>Эмерджентные свойства нельзя измерить ни одним из наших органов чувств. Измеряют проявление эмерджентных свойств. Возможны искажения, если ограничиться измерением лишь</a:t>
            </a:r>
            <a:r>
              <a:rPr lang="en-US" sz="2400" dirty="0" smtClean="0"/>
              <a:t> </a:t>
            </a:r>
            <a:r>
              <a:rPr lang="ru-RU" sz="2400" dirty="0" smtClean="0"/>
              <a:t>одного параметра (прибыль</a:t>
            </a:r>
            <a:r>
              <a:rPr lang="en-US" sz="2400" dirty="0" smtClean="0"/>
              <a:t>)</a:t>
            </a:r>
            <a:r>
              <a:rPr lang="ru-RU" sz="2400" dirty="0" smtClean="0"/>
              <a:t>.</a:t>
            </a:r>
          </a:p>
        </p:txBody>
      </p:sp>
      <p:sp>
        <p:nvSpPr>
          <p:cNvPr id="5" name="Номер слайда 4"/>
          <p:cNvSpPr>
            <a:spLocks noGrp="1"/>
          </p:cNvSpPr>
          <p:nvPr>
            <p:ph type="sldNum" sz="quarter" idx="12"/>
          </p:nvPr>
        </p:nvSpPr>
        <p:spPr/>
        <p:txBody>
          <a:bodyPr/>
          <a:lstStyle/>
          <a:p>
            <a:fld id="{D577D047-A71A-4D9E-B9CE-234E1275ECB0}" type="slidenum">
              <a:rPr lang="ru-RU" smtClean="0"/>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4800" b="1" dirty="0" smtClean="0"/>
              <a:t>Динамическая сложность</a:t>
            </a:r>
            <a:endParaRPr lang="ru-RU" sz="4800" b="1" dirty="0"/>
          </a:p>
        </p:txBody>
      </p:sp>
      <p:sp>
        <p:nvSpPr>
          <p:cNvPr id="3" name="Подзаголовок 2"/>
          <p:cNvSpPr>
            <a:spLocks noGrp="1"/>
          </p:cNvSpPr>
          <p:nvPr>
            <p:ph idx="1"/>
          </p:nvPr>
        </p:nvSpPr>
        <p:spPr>
          <a:xfrm>
            <a:off x="539552" y="1412776"/>
            <a:ext cx="8208912" cy="4896544"/>
          </a:xfrm>
        </p:spPr>
        <p:txBody>
          <a:bodyPr>
            <a:noAutofit/>
          </a:bodyPr>
          <a:lstStyle/>
          <a:p>
            <a:pPr marL="0" indent="0">
              <a:lnSpc>
                <a:spcPct val="90000"/>
              </a:lnSpc>
              <a:spcBef>
                <a:spcPts val="0"/>
              </a:spcBef>
              <a:spcAft>
                <a:spcPts val="1200"/>
              </a:spcAft>
              <a:buNone/>
            </a:pPr>
            <a:r>
              <a:rPr lang="ru-RU" sz="2400" dirty="0" smtClean="0"/>
              <a:t>Когда перед нами мозаика, составленная из тысячи кусочков, мы имеем дело со сложностью </a:t>
            </a:r>
            <a:r>
              <a:rPr lang="ru-RU" sz="2400" b="1" dirty="0" smtClean="0"/>
              <a:t>детализации</a:t>
            </a:r>
            <a:r>
              <a:rPr lang="ru-RU" sz="2400" dirty="0" smtClean="0"/>
              <a:t>.</a:t>
            </a:r>
          </a:p>
          <a:p>
            <a:pPr marL="0" indent="0">
              <a:lnSpc>
                <a:spcPct val="90000"/>
              </a:lnSpc>
              <a:spcBef>
                <a:spcPts val="0"/>
              </a:spcBef>
              <a:spcAft>
                <a:spcPts val="1200"/>
              </a:spcAft>
              <a:buNone/>
            </a:pPr>
            <a:r>
              <a:rPr lang="ru-RU" sz="2400" dirty="0" smtClean="0"/>
              <a:t>Сложность другого типа — </a:t>
            </a:r>
            <a:r>
              <a:rPr lang="ru-RU" sz="2400" b="1" dirty="0" smtClean="0"/>
              <a:t>динамическая</a:t>
            </a:r>
            <a:r>
              <a:rPr lang="ru-RU" sz="2400" dirty="0" smtClean="0"/>
              <a:t>. Она возникает в тех случаях, когда элементы могут вступать между собой в самые разнообразные отношения. Поскольку каждый из них способен пребывать во множестве различных состояний, то даже при небольшом числе элементов они могут быть соединены бессчетным множеством способов.</a:t>
            </a:r>
          </a:p>
          <a:p>
            <a:pPr marL="0" indent="0">
              <a:lnSpc>
                <a:spcPct val="90000"/>
              </a:lnSpc>
              <a:spcBef>
                <a:spcPts val="0"/>
              </a:spcBef>
              <a:spcAft>
                <a:spcPts val="1200"/>
              </a:spcAft>
              <a:buNone/>
            </a:pPr>
            <a:r>
              <a:rPr lang="ru-RU" sz="2400" dirty="0" smtClean="0"/>
              <a:t>Нельзя судить о сложности, руководствуясь количеством элементов, а не возможными способами их соединения. Добавление в систему даже одного элемента может привести к значительному росту динамической сложности, связанному с созданием множества дополнительных </a:t>
            </a:r>
            <a:r>
              <a:rPr lang="ru-RU" sz="2400" b="1" dirty="0" smtClean="0"/>
              <a:t>связей</a:t>
            </a:r>
            <a:r>
              <a:rPr lang="ru-RU" sz="2400" dirty="0" smtClean="0"/>
              <a:t>. </a:t>
            </a:r>
          </a:p>
        </p:txBody>
      </p:sp>
      <p:sp>
        <p:nvSpPr>
          <p:cNvPr id="5" name="Номер слайда 4"/>
          <p:cNvSpPr>
            <a:spLocks noGrp="1"/>
          </p:cNvSpPr>
          <p:nvPr>
            <p:ph type="sldNum" sz="quarter" idx="12"/>
          </p:nvPr>
        </p:nvSpPr>
        <p:spPr/>
        <p:txBody>
          <a:bodyPr/>
          <a:lstStyle/>
          <a:p>
            <a:fld id="{D577D047-A71A-4D9E-B9CE-234E1275ECB0}" type="slidenum">
              <a:rPr lang="ru-RU" smtClean="0"/>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4800" b="1" dirty="0" smtClean="0"/>
              <a:t>Влияние – это связи</a:t>
            </a:r>
            <a:endParaRPr lang="ru-RU" sz="4800" b="1" dirty="0"/>
          </a:p>
        </p:txBody>
      </p:sp>
      <p:sp>
        <p:nvSpPr>
          <p:cNvPr id="3" name="Подзаголовок 2"/>
          <p:cNvSpPr>
            <a:spLocks noGrp="1"/>
          </p:cNvSpPr>
          <p:nvPr>
            <p:ph idx="1"/>
          </p:nvPr>
        </p:nvSpPr>
        <p:spPr>
          <a:xfrm>
            <a:off x="539552" y="1412776"/>
            <a:ext cx="8208912" cy="720080"/>
          </a:xfrm>
        </p:spPr>
        <p:txBody>
          <a:bodyPr>
            <a:noAutofit/>
          </a:bodyPr>
          <a:lstStyle/>
          <a:p>
            <a:pPr marL="0" indent="0">
              <a:lnSpc>
                <a:spcPct val="90000"/>
              </a:lnSpc>
              <a:spcBef>
                <a:spcPts val="0"/>
              </a:spcBef>
              <a:spcAft>
                <a:spcPts val="1200"/>
              </a:spcAft>
              <a:buNone/>
            </a:pPr>
            <a:r>
              <a:rPr lang="ru-RU" sz="2200" dirty="0" smtClean="0"/>
              <a:t>Все части системы взаимозависимы и взаимодействуют между собой. От того, как они это делают, зависит их влияние на систему.</a:t>
            </a:r>
          </a:p>
        </p:txBody>
      </p:sp>
      <p:sp>
        <p:nvSpPr>
          <p:cNvPr id="5" name="Номер слайда 4"/>
          <p:cNvSpPr>
            <a:spLocks noGrp="1"/>
          </p:cNvSpPr>
          <p:nvPr>
            <p:ph type="sldNum" sz="quarter" idx="12"/>
          </p:nvPr>
        </p:nvSpPr>
        <p:spPr/>
        <p:txBody>
          <a:bodyPr/>
          <a:lstStyle/>
          <a:p>
            <a:fld id="{D577D047-A71A-4D9E-B9CE-234E1275ECB0}" type="slidenum">
              <a:rPr lang="ru-RU" smtClean="0"/>
              <a:pPr/>
              <a:t>9</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4644008" y="2276872"/>
            <a:ext cx="3849086" cy="3913237"/>
          </a:xfrm>
          <a:prstGeom prst="rect">
            <a:avLst/>
          </a:prstGeom>
          <a:noFill/>
          <a:ln w="9525">
            <a:noFill/>
            <a:miter lim="800000"/>
            <a:headEnd/>
            <a:tailEnd/>
          </a:ln>
        </p:spPr>
      </p:pic>
      <p:sp>
        <p:nvSpPr>
          <p:cNvPr id="6" name="Подзаголовок 2"/>
          <p:cNvSpPr txBox="1">
            <a:spLocks/>
          </p:cNvSpPr>
          <p:nvPr/>
        </p:nvSpPr>
        <p:spPr>
          <a:xfrm>
            <a:off x="539552" y="2132856"/>
            <a:ext cx="4032448" cy="4032448"/>
          </a:xfrm>
          <a:prstGeom prst="rect">
            <a:avLst/>
          </a:prstGeom>
        </p:spPr>
        <p:txBody>
          <a:bodyPr vert="horz" lIns="91440" tIns="90000" rIns="91440" bIns="45720" rtlCol="0">
            <a:noAutofit/>
          </a:bodyPr>
          <a:lstStyle/>
          <a:p>
            <a:pPr lvl="0">
              <a:lnSpc>
                <a:spcPct val="90000"/>
              </a:lnSpc>
              <a:spcBef>
                <a:spcPts val="200"/>
              </a:spcBef>
              <a:spcAft>
                <a:spcPts val="1200"/>
              </a:spcAft>
            </a:pPr>
            <a:r>
              <a:rPr lang="ru-RU" sz="2200" dirty="0" smtClean="0"/>
              <a:t>Отсюда следует любопытное правило: чем больше у вас связей, тем больше возможное влияние. Расширяя связи, вы умножаете влияние. </a:t>
            </a:r>
          </a:p>
          <a:p>
            <a:pPr lvl="0">
              <a:lnSpc>
                <a:spcPct val="90000"/>
              </a:lnSpc>
              <a:spcAft>
                <a:spcPts val="1200"/>
              </a:spcAft>
            </a:pPr>
            <a:r>
              <a:rPr lang="ru-RU" sz="2200" dirty="0" smtClean="0"/>
              <a:t>Исследования показывают, что удачливые менеджеры отдают поддержанию и расширению связей вчетверо больше времени, чем их менее успешные коллеги.</a:t>
            </a:r>
            <a:endParaRPr kumimoji="0" lang="ru-RU"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1955</TotalTime>
  <Words>2595</Words>
  <Application>Microsoft Office PowerPoint</Application>
  <PresentationFormat>Экран (4:3)</PresentationFormat>
  <Paragraphs>216</Paragraphs>
  <Slides>39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Введение в системное мышление</vt:lpstr>
      <vt:lpstr>Наши цели сегодня</vt:lpstr>
      <vt:lpstr>Подумайте и ответьте</vt:lpstr>
      <vt:lpstr>Что такое система?</vt:lpstr>
      <vt:lpstr>Что такое системное мышление?</vt:lpstr>
      <vt:lpstr>Анализ, синтез, системный подход</vt:lpstr>
      <vt:lpstr>Эмерджентные свойства</vt:lpstr>
      <vt:lpstr>Динамическая сложность</vt:lpstr>
      <vt:lpstr>Влияние – это связи</vt:lpstr>
      <vt:lpstr>Сопротивление изменениям</vt:lpstr>
      <vt:lpstr>Правило рычага</vt:lpstr>
      <vt:lpstr>Контурное мышление</vt:lpstr>
      <vt:lpstr>Виды обратной связи</vt:lpstr>
      <vt:lpstr>Усиливающая обратная связь</vt:lpstr>
      <vt:lpstr>Почему мы не учимся на опыте?</vt:lpstr>
      <vt:lpstr>Дублирование власти</vt:lpstr>
      <vt:lpstr>Сколько треугольников?</vt:lpstr>
      <vt:lpstr>Ментальные модели</vt:lpstr>
      <vt:lpstr>Искажение опыта</vt:lpstr>
      <vt:lpstr>Ментальные модели в действии</vt:lpstr>
      <vt:lpstr>Ментальные модели в действии</vt:lpstr>
      <vt:lpstr>Поведение определяет контекст</vt:lpstr>
      <vt:lpstr>Причина и следствие</vt:lpstr>
      <vt:lpstr>Причины и следствия. Заблуждения</vt:lpstr>
      <vt:lpstr>Как вы думаете, что изображено на фото?</vt:lpstr>
      <vt:lpstr>Ракурс</vt:lpstr>
      <vt:lpstr>Никогда не говори: «никогда»</vt:lpstr>
      <vt:lpstr>Ограничивающие ментальные модели</vt:lpstr>
      <vt:lpstr>Системные ментальные модели</vt:lpstr>
      <vt:lpstr>Усиливающий контур</vt:lpstr>
      <vt:lpstr>Пределы роста</vt:lpstr>
      <vt:lpstr>Подмена целей</vt:lpstr>
      <vt:lpstr>Эскалация</vt:lpstr>
      <vt:lpstr>Подумайте и ответьте</vt:lpstr>
      <vt:lpstr>Системное мышление – это…</vt:lpstr>
      <vt:lpstr>Что вы можете сказать об эмерджентных свойствах?</vt:lpstr>
      <vt:lpstr>Лао-Цзы о системах</vt:lpstr>
      <vt:lpstr>Рекомендованная литература</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Багузина</dc:creator>
  <cp:lastModifiedBy>Baguzin</cp:lastModifiedBy>
  <cp:revision>193</cp:revision>
  <dcterms:created xsi:type="dcterms:W3CDTF">2011-02-27T07:23:08Z</dcterms:created>
  <dcterms:modified xsi:type="dcterms:W3CDTF">2011-04-13T07:52:25Z</dcterms:modified>
</cp:coreProperties>
</file>