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5"/>
  </p:notesMasterIdLst>
  <p:sldIdLst>
    <p:sldId id="256" r:id="rId2"/>
    <p:sldId id="260" r:id="rId3"/>
    <p:sldId id="279" r:id="rId4"/>
    <p:sldId id="258" r:id="rId5"/>
    <p:sldId id="257" r:id="rId6"/>
    <p:sldId id="259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7" r:id="rId24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2C16"/>
    <a:srgbClr val="0C788E"/>
    <a:srgbClr val="025198"/>
    <a:srgbClr val="000099"/>
    <a:srgbClr val="1C1C1C"/>
    <a:srgbClr val="660066"/>
    <a:srgbClr val="00001A"/>
    <a:srgbClr val="261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75" autoAdjust="0"/>
    <p:restoredTop sz="94652" autoAdjust="0"/>
  </p:normalViewPr>
  <p:slideViewPr>
    <p:cSldViewPr>
      <p:cViewPr varScale="1">
        <p:scale>
          <a:sx n="87" d="100"/>
          <a:sy n="87" d="100"/>
        </p:scale>
        <p:origin x="1212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9C90A2-CBB9-422C-B36C-DEA78C2333B5}" type="datetimeFigureOut">
              <a:rPr lang="ru-RU" smtClean="0"/>
              <a:t>20.04.2015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E5F815-BF6A-4314-9042-F5ADA6AE183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6690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E5F815-BF6A-4314-9042-F5ADA6AE183A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70637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E5F815-BF6A-4314-9042-F5ADA6AE183A}" type="slidenum">
              <a:rPr lang="ru-RU" smtClean="0"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82943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E5F815-BF6A-4314-9042-F5ADA6AE183A}" type="slidenum">
              <a:rPr lang="ru-RU" smtClean="0"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0037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E5F815-BF6A-4314-9042-F5ADA6AE183A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4259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E5F815-BF6A-4314-9042-F5ADA6AE183A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13328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E5F815-BF6A-4314-9042-F5ADA6AE183A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12499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E5F815-BF6A-4314-9042-F5ADA6AE183A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7118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E5F815-BF6A-4314-9042-F5ADA6AE183A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56408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E5F815-BF6A-4314-9042-F5ADA6AE183A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32367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E5F815-BF6A-4314-9042-F5ADA6AE183A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19914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E5F815-BF6A-4314-9042-F5ADA6AE183A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4899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A8CC04-3EBF-42F2-BDF5-8E1A2A7CC126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2720454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6E2780-F08C-465A-AB1F-9F5F42DFC48B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12243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C65619-02EC-4AE4-B4AF-AAC187BACE20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2075426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991DCA-8A3D-4E74-B070-5C27D04F1EA1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4251961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69AED5-952C-47B6-96D2-D69BC55F5DD9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202728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CDC3ED-D465-4902-A0E0-DB726E797C70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1127895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C69A37-0D3F-47D0-B393-D729FEE1BFA1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4188294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8826A9-390B-4CD0-9803-453D0BC1494B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2046816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590863-196B-4C55-87F6-55C8B2401C85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2254848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1367BC-EECB-4860-95D0-4DBBCB95C363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345345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1A1733-6B8B-4AC9-BA0A-4CA6F350EE21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3525926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 smtClean="0"/>
              <a:t>Haga clic para modificar el estilo de texto del patrón</a:t>
            </a:r>
          </a:p>
          <a:p>
            <a:pPr lvl="1"/>
            <a:r>
              <a:rPr lang="es-ES" altLang="ru-RU" smtClean="0"/>
              <a:t>Segundo nivel</a:t>
            </a:r>
          </a:p>
          <a:p>
            <a:pPr lvl="2"/>
            <a:r>
              <a:rPr lang="es-ES" altLang="ru-RU" smtClean="0"/>
              <a:t>Tercer nivel</a:t>
            </a:r>
          </a:p>
          <a:p>
            <a:pPr lvl="3"/>
            <a:r>
              <a:rPr lang="es-ES" altLang="ru-RU" smtClean="0"/>
              <a:t>Cuarto nivel</a:t>
            </a:r>
          </a:p>
          <a:p>
            <a:pPr lvl="4"/>
            <a:r>
              <a:rPr lang="es-ES" altLang="ru-RU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25F7124-C277-439A-8EE2-D5DB608F772B}" type="slidenum">
              <a:rPr lang="es-ES" altLang="ru-RU"/>
              <a:pPr/>
              <a:t>‹#›</a:t>
            </a:fld>
            <a:endParaRPr lang="es-E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aguzin.ru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5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5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10"/>
          <p:cNvSpPr>
            <a:spLocks noGrp="1" noChangeArrowheads="1"/>
          </p:cNvSpPr>
          <p:nvPr>
            <p:ph type="ctrTitle"/>
          </p:nvPr>
        </p:nvSpPr>
        <p:spPr>
          <a:xfrm>
            <a:off x="252412" y="4869160"/>
            <a:ext cx="6479827" cy="1080120"/>
          </a:xfrm>
          <a:noFill/>
        </p:spPr>
        <p:txBody>
          <a:bodyPr/>
          <a:lstStyle/>
          <a:p>
            <a:pPr algn="l" eaLnBrk="1" hangingPunct="1"/>
            <a:r>
              <a:rPr lang="ru-RU" altLang="ru-RU" sz="4000" b="1" dirty="0" smtClean="0">
                <a:solidFill>
                  <a:srgbClr val="025198"/>
                </a:solidFill>
              </a:rPr>
              <a:t>Принятие решений </a:t>
            </a:r>
            <a:br>
              <a:rPr lang="ru-RU" altLang="ru-RU" sz="4000" b="1" dirty="0" smtClean="0">
                <a:solidFill>
                  <a:srgbClr val="025198"/>
                </a:solidFill>
              </a:rPr>
            </a:br>
            <a:r>
              <a:rPr lang="ru-RU" altLang="ru-RU" sz="4000" b="1" dirty="0" smtClean="0">
                <a:solidFill>
                  <a:srgbClr val="025198"/>
                </a:solidFill>
              </a:rPr>
              <a:t>в неопределенности</a:t>
            </a:r>
            <a:endParaRPr lang="es-ES" altLang="ru-RU" sz="4000" b="1" dirty="0" smtClean="0">
              <a:solidFill>
                <a:srgbClr val="025198"/>
              </a:solidFill>
            </a:endParaRPr>
          </a:p>
        </p:txBody>
      </p:sp>
      <p:sp>
        <p:nvSpPr>
          <p:cNvPr id="2051" name="Rectangle 122"/>
          <p:cNvSpPr>
            <a:spLocks noChangeArrowheads="1"/>
          </p:cNvSpPr>
          <p:nvPr/>
        </p:nvSpPr>
        <p:spPr bwMode="auto">
          <a:xfrm>
            <a:off x="273087" y="6165304"/>
            <a:ext cx="38893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b="1" dirty="0" smtClean="0">
                <a:solidFill>
                  <a:srgbClr val="025198"/>
                </a:solidFill>
              </a:rPr>
              <a:t>Сергей Багузин</a:t>
            </a:r>
            <a:endParaRPr lang="es-ES" altLang="ru-RU" sz="2000" b="1" dirty="0">
              <a:solidFill>
                <a:srgbClr val="02519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748712" cy="981075"/>
          </a:xfrm>
        </p:spPr>
        <p:txBody>
          <a:bodyPr/>
          <a:lstStyle/>
          <a:p>
            <a:pPr algn="l" eaLnBrk="1" hangingPunct="1"/>
            <a:r>
              <a:rPr lang="ru-RU" altLang="ru-RU" dirty="0" smtClean="0">
                <a:solidFill>
                  <a:schemeClr val="tx1"/>
                </a:solidFill>
              </a:rPr>
              <a:t>Методы эвристики и искажения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55788"/>
            <a:ext cx="8229600" cy="4525962"/>
          </a:xfrm>
        </p:spPr>
        <p:txBody>
          <a:bodyPr/>
          <a:lstStyle/>
          <a:p>
            <a:pPr eaLnBrk="1" hangingPunct="1"/>
            <a:r>
              <a:rPr lang="ru-RU" altLang="ru-RU" dirty="0" smtClean="0"/>
              <a:t>Эвристика суждения</a:t>
            </a:r>
          </a:p>
          <a:p>
            <a:pPr eaLnBrk="1" hangingPunct="1"/>
            <a:r>
              <a:rPr lang="ru-RU" altLang="ru-RU" dirty="0"/>
              <a:t>Эвристика </a:t>
            </a:r>
            <a:r>
              <a:rPr lang="ru-RU" altLang="ru-RU" dirty="0" smtClean="0"/>
              <a:t>подстановки</a:t>
            </a:r>
          </a:p>
          <a:p>
            <a:pPr eaLnBrk="1" hangingPunct="1"/>
            <a:r>
              <a:rPr lang="ru-RU" altLang="ru-RU" sz="2400" i="1" dirty="0" smtClean="0">
                <a:solidFill>
                  <a:srgbClr val="0070C0"/>
                </a:solidFill>
              </a:rPr>
              <a:t>Ответьте на вопросы</a:t>
            </a:r>
          </a:p>
          <a:p>
            <a:pPr eaLnBrk="1" hangingPunct="1"/>
            <a:r>
              <a:rPr lang="ru-RU" altLang="ru-RU" dirty="0" smtClean="0"/>
              <a:t>Эффект привязки</a:t>
            </a:r>
          </a:p>
          <a:p>
            <a:pPr eaLnBrk="1" hangingPunct="1"/>
            <a:r>
              <a:rPr lang="ru-RU" altLang="ru-RU" dirty="0"/>
              <a:t>Эвристика </a:t>
            </a:r>
            <a:r>
              <a:rPr lang="ru-RU" altLang="ru-RU" dirty="0" smtClean="0"/>
              <a:t>доступности</a:t>
            </a:r>
          </a:p>
          <a:p>
            <a:pPr eaLnBrk="1" hangingPunct="1"/>
            <a:r>
              <a:rPr lang="ru-RU" altLang="ru-RU" dirty="0"/>
              <a:t>Эвристика </a:t>
            </a:r>
            <a:r>
              <a:rPr lang="ru-RU" altLang="ru-RU" dirty="0" smtClean="0"/>
              <a:t>репрезентативности</a:t>
            </a:r>
          </a:p>
          <a:p>
            <a:pPr eaLnBrk="1" hangingPunct="1"/>
            <a:r>
              <a:rPr lang="ru-RU" altLang="ru-RU" dirty="0" smtClean="0"/>
              <a:t>Эффект регрессии </a:t>
            </a:r>
            <a:r>
              <a:rPr lang="ru-RU" altLang="ru-RU" dirty="0"/>
              <a:t>к среднему</a:t>
            </a:r>
            <a:endParaRPr lang="ru-RU" altLang="ru-RU" dirty="0" smtClean="0"/>
          </a:p>
          <a:p>
            <a:pPr eaLnBrk="1" hangingPunct="1"/>
            <a:endParaRPr lang="ru-RU" altLang="ru-RU" dirty="0" smtClean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91DCA-8A3D-4E74-B070-5C27D04F1EA1}" type="slidenum">
              <a:rPr lang="es-ES" altLang="ru-RU" smtClean="0"/>
              <a:pPr/>
              <a:t>10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131977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981075"/>
          </a:xfrm>
        </p:spPr>
        <p:txBody>
          <a:bodyPr/>
          <a:lstStyle/>
          <a:p>
            <a:pPr algn="l" eaLnBrk="1" hangingPunct="1"/>
            <a:r>
              <a:rPr lang="ru-RU" altLang="ru-RU" dirty="0" smtClean="0">
                <a:solidFill>
                  <a:schemeClr val="tx1"/>
                </a:solidFill>
              </a:rPr>
              <a:t>Эффект индюшки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8274160" cy="48965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850" y="0"/>
            <a:ext cx="3867150" cy="23622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850" y="811"/>
            <a:ext cx="3867150" cy="2362200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91DCA-8A3D-4E74-B070-5C27D04F1EA1}" type="slidenum">
              <a:rPr lang="es-ES" altLang="ru-RU" smtClean="0"/>
              <a:pPr/>
              <a:t>11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407489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981075"/>
          </a:xfrm>
        </p:spPr>
        <p:txBody>
          <a:bodyPr/>
          <a:lstStyle/>
          <a:p>
            <a:pPr algn="l" eaLnBrk="1" hangingPunct="1"/>
            <a:r>
              <a:rPr lang="ru-RU" altLang="ru-RU" dirty="0" smtClean="0">
                <a:solidFill>
                  <a:schemeClr val="tx1"/>
                </a:solidFill>
              </a:rPr>
              <a:t>Будущее неоднозначно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12776"/>
            <a:ext cx="7143750" cy="49625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12775"/>
            <a:ext cx="7143750" cy="49625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12774"/>
            <a:ext cx="7143750" cy="49625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96140"/>
            <a:ext cx="7143750" cy="4962525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91DCA-8A3D-4E74-B070-5C27D04F1EA1}" type="slidenum">
              <a:rPr lang="es-ES" altLang="ru-RU" smtClean="0"/>
              <a:pPr/>
              <a:t>12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374942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981075"/>
          </a:xfrm>
        </p:spPr>
        <p:txBody>
          <a:bodyPr/>
          <a:lstStyle/>
          <a:p>
            <a:pPr algn="l" eaLnBrk="1" hangingPunct="1"/>
            <a:r>
              <a:rPr lang="ru-RU" altLang="ru-RU" dirty="0" smtClean="0">
                <a:solidFill>
                  <a:schemeClr val="tx1"/>
                </a:solidFill>
              </a:rPr>
              <a:t>Черные лебеди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12776"/>
            <a:ext cx="7143750" cy="4943475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91DCA-8A3D-4E74-B070-5C27D04F1EA1}" type="slidenum">
              <a:rPr lang="es-ES" altLang="ru-RU" smtClean="0"/>
              <a:pPr/>
              <a:t>13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55129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981075"/>
          </a:xfrm>
        </p:spPr>
        <p:txBody>
          <a:bodyPr/>
          <a:lstStyle/>
          <a:p>
            <a:pPr algn="l" eaLnBrk="1" hangingPunct="1"/>
            <a:r>
              <a:rPr lang="ru-RU" altLang="ru-RU" dirty="0" smtClean="0">
                <a:solidFill>
                  <a:schemeClr val="tx1"/>
                </a:solidFill>
              </a:rPr>
              <a:t>Антихрупкая Швейцария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12776"/>
            <a:ext cx="7056784" cy="4964852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91DCA-8A3D-4E74-B070-5C27D04F1EA1}" type="slidenum">
              <a:rPr lang="es-ES" altLang="ru-RU" smtClean="0"/>
              <a:pPr/>
              <a:t>14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113711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981075"/>
          </a:xfrm>
        </p:spPr>
        <p:txBody>
          <a:bodyPr/>
          <a:lstStyle/>
          <a:p>
            <a:pPr algn="l" eaLnBrk="1" hangingPunct="1"/>
            <a:r>
              <a:rPr lang="ru-RU" altLang="ru-RU" dirty="0" smtClean="0">
                <a:solidFill>
                  <a:schemeClr val="tx1"/>
                </a:solidFill>
              </a:rPr>
              <a:t>Преподобный Байес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12776"/>
            <a:ext cx="4566102" cy="48965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5129824"/>
            <a:ext cx="4720729" cy="1174425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91DCA-8A3D-4E74-B070-5C27D04F1EA1}" type="slidenum">
              <a:rPr lang="es-ES" altLang="ru-RU" smtClean="0"/>
              <a:pPr/>
              <a:t>15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231595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981075"/>
          </a:xfrm>
        </p:spPr>
        <p:txBody>
          <a:bodyPr/>
          <a:lstStyle/>
          <a:p>
            <a:pPr algn="l" eaLnBrk="1" hangingPunct="1"/>
            <a:r>
              <a:rPr lang="ru-RU" altLang="ru-RU" dirty="0" smtClean="0">
                <a:solidFill>
                  <a:schemeClr val="tx1"/>
                </a:solidFill>
              </a:rPr>
              <a:t>Попробуйте решить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2123" y="1628800"/>
            <a:ext cx="8229600" cy="3517428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ru-RU" altLang="ru-RU" dirty="0" smtClean="0"/>
              <a:t>Известно, </a:t>
            </a:r>
            <a:r>
              <a:rPr lang="ru-RU" altLang="ru-RU" dirty="0"/>
              <a:t>что </a:t>
            </a:r>
            <a:r>
              <a:rPr lang="ru-RU" altLang="ru-RU" dirty="0" smtClean="0"/>
              <a:t>1</a:t>
            </a:r>
            <a:r>
              <a:rPr lang="ru-RU" altLang="ru-RU" dirty="0"/>
              <a:t>% </a:t>
            </a:r>
            <a:r>
              <a:rPr lang="ru-RU" altLang="ru-RU" dirty="0" smtClean="0"/>
              <a:t>водителей управляют автомобилем в нетрезвом состоянии. Предлагается аппарат, который в 97% случаев фиксирует нетрезвое состояние. Правда в 5% случаев он дает ложное подтверждение (водитель трезв, а результат теста положительный).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12123" y="5229200"/>
            <a:ext cx="86445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>
              <a:buNone/>
            </a:pPr>
            <a:r>
              <a:rPr lang="ru-RU" altLang="ru-RU" sz="3200" dirty="0">
                <a:solidFill>
                  <a:srgbClr val="C00000"/>
                </a:solidFill>
              </a:rPr>
              <a:t>Если тест положителен, какова вероятность, что водитель </a:t>
            </a:r>
            <a:r>
              <a:rPr lang="ru-RU" altLang="ru-RU" sz="3200" dirty="0" smtClean="0">
                <a:solidFill>
                  <a:srgbClr val="C00000"/>
                </a:solidFill>
              </a:rPr>
              <a:t>нетрезв</a:t>
            </a:r>
            <a:r>
              <a:rPr lang="ru-RU" altLang="ru-RU" sz="32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91DCA-8A3D-4E74-B070-5C27D04F1EA1}" type="slidenum">
              <a:rPr lang="es-ES" altLang="ru-RU" smtClean="0"/>
              <a:pPr/>
              <a:t>16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226072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981075"/>
          </a:xfrm>
        </p:spPr>
        <p:txBody>
          <a:bodyPr/>
          <a:lstStyle/>
          <a:p>
            <a:pPr algn="l" eaLnBrk="1" hangingPunct="1"/>
            <a:r>
              <a:rPr lang="ru-RU" altLang="ru-RU" dirty="0" smtClean="0">
                <a:solidFill>
                  <a:schemeClr val="tx1"/>
                </a:solidFill>
              </a:rPr>
              <a:t>Решение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72816"/>
            <a:ext cx="8229600" cy="2077268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ru-RU" altLang="ru-RU" dirty="0" smtClean="0"/>
              <a:t>Тест положителен для:</a:t>
            </a:r>
            <a:br>
              <a:rPr lang="ru-RU" altLang="ru-RU" dirty="0" smtClean="0"/>
            </a:br>
            <a:r>
              <a:rPr lang="ru-RU" altLang="ru-RU" dirty="0" smtClean="0"/>
              <a:t>0,97*1% + 0,05*99% = 5,92%,</a:t>
            </a:r>
            <a:br>
              <a:rPr lang="ru-RU" altLang="ru-RU" dirty="0" smtClean="0"/>
            </a:br>
            <a:r>
              <a:rPr lang="ru-RU" altLang="ru-RU" dirty="0" smtClean="0"/>
              <a:t>при этом доля нетрезвых водителей:</a:t>
            </a:r>
            <a:br>
              <a:rPr lang="ru-RU" altLang="ru-RU" dirty="0" smtClean="0"/>
            </a:br>
            <a:r>
              <a:rPr lang="ru-RU" altLang="ru-RU" dirty="0" smtClean="0"/>
              <a:t>0,97*1% / 5,92% = 16,4%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 txBox="1">
                <a:spLocks noChangeArrowheads="1"/>
              </p:cNvSpPr>
              <p:nvPr/>
            </p:nvSpPr>
            <p:spPr bwMode="auto">
              <a:xfrm>
                <a:off x="457200" y="4221088"/>
                <a:ext cx="7931224" cy="20772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9pPr>
              </a:lstStyle>
              <a:p>
                <a:pPr marL="0" indent="0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ru-RU" i="1" kern="0" dirty="0" smtClean="0">
                          <a:latin typeface="Cambria Math" panose="02040503050406030204" pitchFamily="18" charset="0"/>
                        </a:rPr>
                        <m:t>p</m:t>
                      </m:r>
                      <m:d>
                        <m:dPr>
                          <m:ctrlPr>
                            <a:rPr lang="ru-RU" altLang="ru-RU" b="0" i="1" kern="0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altLang="ru-RU" b="0" i="1" kern="0" dirty="0" smtClean="0">
                              <a:latin typeface="Cambria Math" panose="02040503050406030204" pitchFamily="18" charset="0"/>
                            </a:rPr>
                            <m:t>нетр.</m:t>
                          </m:r>
                        </m:e>
                        <m:e>
                          <m:r>
                            <a:rPr lang="ru-RU" altLang="ru-RU" b="0" i="1" kern="0" dirty="0" smtClean="0">
                              <a:latin typeface="Cambria Math" panose="02040503050406030204" pitchFamily="18" charset="0"/>
                            </a:rPr>
                            <m:t>пол.</m:t>
                          </m:r>
                        </m:e>
                      </m:d>
                      <m:r>
                        <a:rPr lang="en-US" altLang="ru-RU" b="0" i="1" kern="0" dirty="0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ru-RU" altLang="ru-RU" i="1" kern="0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ru-RU" b="0" i="1" kern="0" dirty="0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altLang="ru-RU" b="0" i="1" kern="0" dirty="0" smtClean="0">
                              <a:latin typeface="Cambria Math" panose="02040503050406030204" pitchFamily="18" charset="0"/>
                            </a:rPr>
                            <m:t>(пол.|нетр)×</m:t>
                          </m:r>
                          <m:r>
                            <a:rPr lang="en-US" altLang="ru-RU" b="0" i="1" kern="0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altLang="ru-RU" b="0" i="1" kern="0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(нетр.)</m:t>
                          </m:r>
                        </m:num>
                        <m:den>
                          <m:r>
                            <a:rPr lang="en-US" altLang="ru-RU" b="0" i="1" kern="0" dirty="0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altLang="ru-RU" b="0" i="1" kern="0" dirty="0" smtClean="0">
                              <a:latin typeface="Cambria Math" panose="02040503050406030204" pitchFamily="18" charset="0"/>
                            </a:rPr>
                            <m:t>(пол.)</m:t>
                          </m:r>
                        </m:den>
                      </m:f>
                      <m:r>
                        <a:rPr lang="en-US" altLang="ru-RU" b="0" i="1" kern="0" dirty="0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ru-RU" b="0" i="1" kern="0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ru-RU" b="0" i="1" kern="0" dirty="0" smtClean="0">
                              <a:latin typeface="Cambria Math" panose="02040503050406030204" pitchFamily="18" charset="0"/>
                            </a:rPr>
                            <m:t>0,97</m:t>
                          </m:r>
                          <m:r>
                            <a:rPr lang="en-US" altLang="ru-RU" b="0" i="1" kern="0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×1%</m:t>
                          </m:r>
                        </m:num>
                        <m:den>
                          <m:r>
                            <a:rPr lang="en-US" altLang="ru-RU" b="0" i="1" kern="0" dirty="0" smtClean="0">
                              <a:latin typeface="Cambria Math" panose="02040503050406030204" pitchFamily="18" charset="0"/>
                            </a:rPr>
                            <m:t>0,97</m:t>
                          </m:r>
                          <m:r>
                            <a:rPr lang="en-US" altLang="ru-RU" b="0" i="1" kern="0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×1%+0,05×97%</m:t>
                          </m:r>
                        </m:den>
                      </m:f>
                      <m:r>
                        <a:rPr lang="en-US" altLang="ru-RU" b="0" i="1" kern="0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ru-RU" altLang="ru-RU" kern="0" dirty="0" smtClean="0"/>
              </a:p>
            </p:txBody>
          </p:sp>
        </mc:Choice>
        <mc:Fallback xmlns="">
          <p:sp>
            <p:nvSpPr>
              <p:cNvPr id="4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200" y="4221088"/>
                <a:ext cx="7931224" cy="207726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91DCA-8A3D-4E74-B070-5C27D04F1EA1}" type="slidenum">
              <a:rPr lang="es-ES" altLang="ru-RU" smtClean="0"/>
              <a:pPr/>
              <a:t>17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1057753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981075"/>
          </a:xfrm>
        </p:spPr>
        <p:txBody>
          <a:bodyPr/>
          <a:lstStyle/>
          <a:p>
            <a:pPr algn="l" eaLnBrk="1" hangingPunct="1"/>
            <a:r>
              <a:rPr lang="ru-RU" altLang="ru-RU" dirty="0" smtClean="0">
                <a:solidFill>
                  <a:schemeClr val="tx1"/>
                </a:solidFill>
              </a:rPr>
              <a:t>Интерпретация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9144000" cy="3096344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91DCA-8A3D-4E74-B070-5C27D04F1EA1}" type="slidenum">
              <a:rPr lang="es-ES" altLang="ru-RU" smtClean="0"/>
              <a:pPr/>
              <a:t>18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80181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981075"/>
          </a:xfrm>
        </p:spPr>
        <p:txBody>
          <a:bodyPr/>
          <a:lstStyle/>
          <a:p>
            <a:pPr algn="l" eaLnBrk="1" hangingPunct="1"/>
            <a:r>
              <a:rPr lang="ru-RU" altLang="ru-RU" dirty="0" smtClean="0">
                <a:solidFill>
                  <a:schemeClr val="tx1"/>
                </a:solidFill>
              </a:rPr>
              <a:t>Идеальный байесовский наблюдатель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1628800"/>
            <a:ext cx="3195317" cy="42908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623053"/>
            <a:ext cx="3168352" cy="4290854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91DCA-8A3D-4E74-B070-5C27D04F1EA1}" type="slidenum">
              <a:rPr lang="es-ES" altLang="ru-RU" smtClean="0"/>
              <a:pPr/>
              <a:t>19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251244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981075"/>
          </a:xfrm>
        </p:spPr>
        <p:txBody>
          <a:bodyPr/>
          <a:lstStyle/>
          <a:p>
            <a:pPr algn="l" eaLnBrk="1" hangingPunct="1"/>
            <a:endParaRPr lang="ru-RU" altLang="ru-RU" dirty="0" smtClean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620688"/>
            <a:ext cx="2676128" cy="6237312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ru-RU" altLang="ru-RU" sz="3600" dirty="0" smtClean="0"/>
              <a:t>Очень </a:t>
            </a:r>
            <a:r>
              <a:rPr lang="ru-RU" altLang="ru-RU" sz="3600" dirty="0"/>
              <a:t>трудно давать прогнозы, особенно если они относятся к </a:t>
            </a:r>
            <a:r>
              <a:rPr lang="ru-RU" altLang="ru-RU" sz="3600" dirty="0" smtClean="0"/>
              <a:t>будущему</a:t>
            </a:r>
            <a:br>
              <a:rPr lang="ru-RU" altLang="ru-RU" sz="3600" dirty="0" smtClean="0"/>
            </a:br>
            <a:r>
              <a:rPr lang="ru-RU" altLang="ru-RU" sz="3600" dirty="0" smtClean="0"/>
              <a:t/>
            </a:r>
            <a:br>
              <a:rPr lang="ru-RU" altLang="ru-RU" sz="3600" dirty="0" smtClean="0"/>
            </a:br>
            <a:r>
              <a:rPr lang="ru-RU" altLang="ru-RU" sz="3600" i="1" dirty="0" smtClean="0"/>
              <a:t>Йоги</a:t>
            </a:r>
            <a:br>
              <a:rPr lang="ru-RU" altLang="ru-RU" sz="3600" i="1" dirty="0" smtClean="0"/>
            </a:br>
            <a:r>
              <a:rPr lang="ru-RU" altLang="ru-RU" sz="3600" i="1" dirty="0" smtClean="0"/>
              <a:t>Берра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91DCA-8A3D-4E74-B070-5C27D04F1EA1}" type="slidenum">
              <a:rPr lang="es-ES" altLang="ru-RU" smtClean="0"/>
              <a:pPr/>
              <a:t>2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110082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95288" y="188913"/>
            <a:ext cx="8229600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ru-RU" dirty="0" smtClean="0"/>
              <a:t>Калибровка экспертов</a:t>
            </a:r>
            <a:endParaRPr lang="ru-RU" altLang="ru-RU" kern="0" dirty="0" smtClean="0">
              <a:solidFill>
                <a:schemeClr val="tx1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57200" y="1855788"/>
            <a:ext cx="82296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spcBef>
                <a:spcPts val="0"/>
              </a:spcBef>
              <a:buNone/>
            </a:pPr>
            <a:r>
              <a:rPr lang="ru-RU" altLang="ru-RU" sz="3000" kern="0" dirty="0"/>
              <a:t>Две крайности субъективной оценки:</a:t>
            </a:r>
          </a:p>
          <a:p>
            <a:pPr eaLnBrk="1" hangingPunct="1">
              <a:spcBef>
                <a:spcPts val="0"/>
              </a:spcBef>
            </a:pPr>
            <a:r>
              <a:rPr lang="ru-RU" altLang="ru-RU" sz="3000" kern="0" dirty="0" smtClean="0"/>
              <a:t>Чрезмерная </a:t>
            </a:r>
            <a:r>
              <a:rPr lang="ru-RU" altLang="ru-RU" sz="3000" kern="0" dirty="0"/>
              <a:t>уверенность</a:t>
            </a:r>
          </a:p>
          <a:p>
            <a:pPr eaLnBrk="1" hangingPunct="1">
              <a:spcBef>
                <a:spcPts val="0"/>
              </a:spcBef>
            </a:pPr>
            <a:r>
              <a:rPr lang="ru-RU" altLang="ru-RU" sz="3000" kern="0" dirty="0" smtClean="0"/>
              <a:t>Недостаточная </a:t>
            </a:r>
            <a:r>
              <a:rPr lang="ru-RU" altLang="ru-RU" sz="3000" kern="0" dirty="0"/>
              <a:t>уверенность</a:t>
            </a:r>
          </a:p>
          <a:p>
            <a:pPr marL="0" indent="0" eaLnBrk="1" hangingPunct="1">
              <a:spcBef>
                <a:spcPts val="1200"/>
              </a:spcBef>
              <a:buNone/>
            </a:pPr>
            <a:r>
              <a:rPr lang="ru-RU" altLang="ru-RU" sz="3000" kern="0" dirty="0" smtClean="0"/>
              <a:t>Если </a:t>
            </a:r>
            <a:r>
              <a:rPr lang="ru-RU" altLang="ru-RU" sz="3000" kern="0" dirty="0"/>
              <a:t>людей </a:t>
            </a:r>
            <a:r>
              <a:rPr lang="ru-RU" altLang="ru-RU" sz="3000" kern="0" dirty="0" smtClean="0"/>
              <a:t>учат </a:t>
            </a:r>
            <a:r>
              <a:rPr lang="ru-RU" altLang="ru-RU" sz="3000" kern="0" dirty="0"/>
              <a:t>преодолевать </a:t>
            </a:r>
            <a:r>
              <a:rPr lang="ru-RU" altLang="ru-RU" sz="3000" kern="0" dirty="0" smtClean="0"/>
              <a:t>ошибки </a:t>
            </a:r>
            <a:r>
              <a:rPr lang="ru-RU" altLang="ru-RU" sz="3000" kern="0" dirty="0"/>
              <a:t>и необъективность, их оценки становятся </a:t>
            </a:r>
            <a:r>
              <a:rPr lang="ru-RU" altLang="ru-RU" sz="3000" kern="0" dirty="0" smtClean="0"/>
              <a:t>точнее</a:t>
            </a:r>
            <a:r>
              <a:rPr lang="ru-RU" altLang="ru-RU" sz="3000" kern="0" dirty="0"/>
              <a:t>. Оказалось, что оценка неопределенности — это навык, который можно приобрести и который можно совершенствовать.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91DCA-8A3D-4E74-B070-5C27D04F1EA1}" type="slidenum">
              <a:rPr lang="es-ES" altLang="ru-RU" smtClean="0"/>
              <a:pPr/>
              <a:t>20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30899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6313079"/>
              </p:ext>
            </p:extLst>
          </p:nvPr>
        </p:nvGraphicFramePr>
        <p:xfrm>
          <a:off x="0" y="0"/>
          <a:ext cx="9144000" cy="6883387"/>
        </p:xfrm>
        <a:graphic>
          <a:graphicData uri="http://schemas.openxmlformats.org/drawingml/2006/table">
            <a:tbl>
              <a:tblPr firstRow="1" bandRow="1"/>
              <a:tblGrid>
                <a:gridCol w="7924800"/>
                <a:gridCol w="609600"/>
                <a:gridCol w="609600"/>
              </a:tblGrid>
              <a:tr h="4838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2500" dirty="0" smtClean="0">
                          <a:latin typeface="Calibri" pitchFamily="34" charset="0"/>
                        </a:rPr>
                        <a:t>Вопрос</a:t>
                      </a:r>
                      <a:endParaRPr lang="ru-RU" sz="2500" dirty="0">
                        <a:latin typeface="Calibri" pitchFamily="34" charset="0"/>
                      </a:endParaRPr>
                    </a:p>
                  </a:txBody>
                  <a:tcPr marL="96763" marR="96763" marT="48382" marB="48382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2500" dirty="0" smtClean="0">
                          <a:latin typeface="Calibri" pitchFamily="34" charset="0"/>
                        </a:rPr>
                        <a:t>От</a:t>
                      </a:r>
                      <a:endParaRPr lang="ru-RU" sz="2500" dirty="0">
                        <a:latin typeface="Calibri" pitchFamily="34" charset="0"/>
                      </a:endParaRPr>
                    </a:p>
                  </a:txBody>
                  <a:tcPr marL="96763" marR="96763" marT="48382" marB="48382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2500" dirty="0" smtClean="0">
                          <a:latin typeface="Calibri" pitchFamily="34" charset="0"/>
                        </a:rPr>
                        <a:t>До</a:t>
                      </a:r>
                      <a:endParaRPr lang="ru-RU" sz="2500" dirty="0">
                        <a:latin typeface="Calibri" pitchFamily="34" charset="0"/>
                      </a:endParaRPr>
                    </a:p>
                  </a:txBody>
                  <a:tcPr marL="96763" marR="96763" marT="48382" marB="48382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00"/>
                    </a:solidFill>
                  </a:tcPr>
                </a:tc>
              </a:tr>
              <a:tr h="8708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2500" dirty="0" smtClean="0">
                          <a:latin typeface="Calibri" pitchFamily="34" charset="0"/>
                        </a:rPr>
                        <a:t>Какую рекордную скорость (км/ч) развил </a:t>
                      </a:r>
                      <a:r>
                        <a:rPr lang="ru-RU" sz="2500" baseline="0" dirty="0" smtClean="0">
                          <a:latin typeface="Calibri" pitchFamily="34" charset="0"/>
                        </a:rPr>
                        <a:t>в 1938 г. </a:t>
                      </a:r>
                      <a:r>
                        <a:rPr lang="ru-RU" sz="2500" dirty="0" smtClean="0">
                          <a:latin typeface="Calibri" pitchFamily="34" charset="0"/>
                        </a:rPr>
                        <a:t>британский паровоз</a:t>
                      </a:r>
                      <a:r>
                        <a:rPr lang="ru-RU" sz="2500" baseline="0" dirty="0" smtClean="0">
                          <a:latin typeface="Calibri" pitchFamily="34" charset="0"/>
                        </a:rPr>
                        <a:t>?</a:t>
                      </a:r>
                      <a:endParaRPr lang="ru-RU" sz="2500" dirty="0">
                        <a:latin typeface="Calibri" pitchFamily="34" charset="0"/>
                      </a:endParaRPr>
                    </a:p>
                  </a:txBody>
                  <a:tcPr marL="96763" marR="96763" marT="48382" marB="48382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ru-RU" sz="2500" dirty="0">
                        <a:latin typeface="Calibri" pitchFamily="34" charset="0"/>
                      </a:endParaRPr>
                    </a:p>
                  </a:txBody>
                  <a:tcPr marL="96763" marR="96763" marT="48382" marB="48382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ru-RU" sz="2500" dirty="0">
                        <a:latin typeface="Calibri" pitchFamily="34" charset="0"/>
                      </a:endParaRPr>
                    </a:p>
                  </a:txBody>
                  <a:tcPr marL="96763" marR="96763" marT="48382" marB="48382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00">
                        <a:tint val="40000"/>
                      </a:srgbClr>
                    </a:solidFill>
                  </a:tcPr>
                </a:tc>
              </a:tr>
              <a:tr h="8708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2500" dirty="0" smtClean="0">
                          <a:latin typeface="Calibri" pitchFamily="34" charset="0"/>
                        </a:rPr>
                        <a:t>В каком году сэр Исаак Ньютон опубликовал свою работу о всемирном законе тяготения?</a:t>
                      </a:r>
                      <a:endParaRPr lang="ru-RU" sz="2500" dirty="0">
                        <a:latin typeface="Calibri" pitchFamily="34" charset="0"/>
                      </a:endParaRPr>
                    </a:p>
                  </a:txBody>
                  <a:tcPr marL="96763" marR="96763" marT="48382" marB="48382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ru-RU" sz="2500" dirty="0">
                        <a:latin typeface="Calibri" pitchFamily="34" charset="0"/>
                      </a:endParaRPr>
                    </a:p>
                  </a:txBody>
                  <a:tcPr marL="96763" marR="96763" marT="48382" marB="48382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ru-RU" sz="2500" dirty="0">
                        <a:latin typeface="Calibri" pitchFamily="34" charset="0"/>
                      </a:endParaRPr>
                    </a:p>
                  </a:txBody>
                  <a:tcPr marL="96763" marR="96763" marT="48382" marB="48382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00">
                        <a:tint val="20000"/>
                      </a:srgbClr>
                    </a:solidFill>
                  </a:tcPr>
                </a:tc>
              </a:tr>
              <a:tr h="4838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2500" dirty="0" smtClean="0">
                          <a:latin typeface="Calibri" pitchFamily="34" charset="0"/>
                        </a:rPr>
                        <a:t>Какова длина (в миллиметрах) кредитной карточки?</a:t>
                      </a:r>
                      <a:endParaRPr lang="ru-RU" sz="2500" dirty="0">
                        <a:latin typeface="Calibri" pitchFamily="34" charset="0"/>
                      </a:endParaRPr>
                    </a:p>
                  </a:txBody>
                  <a:tcPr marL="96763" marR="96763" marT="48382" marB="48382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ru-RU" sz="2500" dirty="0">
                        <a:latin typeface="Calibri" pitchFamily="34" charset="0"/>
                      </a:endParaRPr>
                    </a:p>
                  </a:txBody>
                  <a:tcPr marL="96763" marR="96763" marT="48382" marB="48382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ru-RU" sz="2500" dirty="0">
                        <a:latin typeface="Calibri" pitchFamily="34" charset="0"/>
                      </a:endParaRPr>
                    </a:p>
                  </a:txBody>
                  <a:tcPr marL="96763" marR="96763" marT="48382" marB="48382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00">
                        <a:tint val="40000"/>
                      </a:srgbClr>
                    </a:solidFill>
                  </a:tcPr>
                </a:tc>
              </a:tr>
              <a:tr h="4838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2500" dirty="0" smtClean="0">
                          <a:latin typeface="Calibri" pitchFamily="34" charset="0"/>
                        </a:rPr>
                        <a:t>В каком году военные создали прообраз Интернета?</a:t>
                      </a:r>
                      <a:endParaRPr lang="ru-RU" sz="2500" dirty="0">
                        <a:latin typeface="Calibri" pitchFamily="34" charset="0"/>
                      </a:endParaRPr>
                    </a:p>
                  </a:txBody>
                  <a:tcPr marL="96763" marR="96763" marT="48382" marB="48382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ru-RU" sz="2500" dirty="0">
                        <a:latin typeface="Calibri" pitchFamily="34" charset="0"/>
                      </a:endParaRPr>
                    </a:p>
                  </a:txBody>
                  <a:tcPr marL="96763" marR="96763" marT="48382" marB="48382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ru-RU" sz="2500" dirty="0">
                        <a:latin typeface="Calibri" pitchFamily="34" charset="0"/>
                      </a:endParaRPr>
                    </a:p>
                  </a:txBody>
                  <a:tcPr marL="96763" marR="96763" marT="48382" marB="48382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00">
                        <a:tint val="20000"/>
                      </a:srgbClr>
                    </a:solidFill>
                  </a:tcPr>
                </a:tc>
              </a:tr>
              <a:tr h="4838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2500" dirty="0" smtClean="0">
                          <a:latin typeface="Calibri" pitchFamily="34" charset="0"/>
                        </a:rPr>
                        <a:t>В каком году родился Уильям Шекспир?</a:t>
                      </a:r>
                      <a:endParaRPr lang="ru-RU" sz="2500" dirty="0">
                        <a:latin typeface="Calibri" pitchFamily="34" charset="0"/>
                      </a:endParaRPr>
                    </a:p>
                  </a:txBody>
                  <a:tcPr marL="96763" marR="96763" marT="48382" marB="48382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ru-RU" sz="2500" dirty="0">
                        <a:latin typeface="Calibri" pitchFamily="34" charset="0"/>
                      </a:endParaRPr>
                    </a:p>
                  </a:txBody>
                  <a:tcPr marL="96763" marR="96763" marT="48382" marB="48382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ru-RU" sz="2500" dirty="0">
                        <a:latin typeface="Calibri" pitchFamily="34" charset="0"/>
                      </a:endParaRPr>
                    </a:p>
                  </a:txBody>
                  <a:tcPr marL="96763" marR="96763" marT="48382" marB="48382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00">
                        <a:tint val="40000"/>
                      </a:srgbClr>
                    </a:solidFill>
                  </a:tcPr>
                </a:tc>
              </a:tr>
              <a:tr h="4838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2500" dirty="0" smtClean="0">
                          <a:latin typeface="Calibri" pitchFamily="34" charset="0"/>
                        </a:rPr>
                        <a:t>Какое</a:t>
                      </a:r>
                      <a:r>
                        <a:rPr lang="ru-RU" sz="2500" baseline="0" dirty="0" smtClean="0">
                          <a:latin typeface="Calibri" pitchFamily="34" charset="0"/>
                        </a:rPr>
                        <a:t> расстояние (км) между Москвой и Нью-Йорком?</a:t>
                      </a:r>
                      <a:endParaRPr lang="ru-RU" sz="2500" dirty="0">
                        <a:latin typeface="Calibri" pitchFamily="34" charset="0"/>
                      </a:endParaRPr>
                    </a:p>
                  </a:txBody>
                  <a:tcPr marL="96763" marR="96763" marT="48382" marB="48382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ru-RU" sz="2500" dirty="0">
                        <a:latin typeface="Calibri" pitchFamily="34" charset="0"/>
                      </a:endParaRPr>
                    </a:p>
                  </a:txBody>
                  <a:tcPr marL="96763" marR="96763" marT="48382" marB="48382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ru-RU" sz="2500" dirty="0">
                        <a:latin typeface="Calibri" pitchFamily="34" charset="0"/>
                      </a:endParaRPr>
                    </a:p>
                  </a:txBody>
                  <a:tcPr marL="96763" marR="96763" marT="48382" marB="48382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00">
                        <a:tint val="20000"/>
                      </a:srgbClr>
                    </a:solidFill>
                  </a:tcPr>
                </a:tc>
              </a:tr>
              <a:tr h="4838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2500" dirty="0" smtClean="0">
                          <a:latin typeface="Calibri" pitchFamily="34" charset="0"/>
                        </a:rPr>
                        <a:t>В каком возрасте умер Чарли Чаплин?</a:t>
                      </a:r>
                      <a:endParaRPr lang="ru-RU" sz="2500" dirty="0">
                        <a:latin typeface="Calibri" pitchFamily="34" charset="0"/>
                      </a:endParaRPr>
                    </a:p>
                  </a:txBody>
                  <a:tcPr marL="96763" marR="96763" marT="48382" marB="48382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ru-RU" sz="2500" dirty="0">
                        <a:latin typeface="Calibri" pitchFamily="34" charset="0"/>
                      </a:endParaRPr>
                    </a:p>
                  </a:txBody>
                  <a:tcPr marL="96763" marR="96763" marT="48382" marB="48382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ru-RU" sz="2500" dirty="0">
                        <a:latin typeface="Calibri" pitchFamily="34" charset="0"/>
                      </a:endParaRPr>
                    </a:p>
                  </a:txBody>
                  <a:tcPr marL="96763" marR="96763" marT="48382" marB="48382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00">
                        <a:tint val="40000"/>
                      </a:srgbClr>
                    </a:solidFill>
                  </a:tcPr>
                </a:tc>
              </a:tr>
              <a:tr h="8708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2500" dirty="0" smtClean="0">
                          <a:latin typeface="Calibri" pitchFamily="34" charset="0"/>
                        </a:rPr>
                        <a:t>Какой процент площади квадрата можно закрыть кругом с диаметром, равным стороне квадрата?</a:t>
                      </a:r>
                      <a:endParaRPr lang="ru-RU" sz="2500" dirty="0">
                        <a:latin typeface="Calibri" pitchFamily="34" charset="0"/>
                      </a:endParaRPr>
                    </a:p>
                  </a:txBody>
                  <a:tcPr marL="96763" marR="96763" marT="48382" marB="48382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ru-RU" sz="2500" dirty="0">
                        <a:latin typeface="Calibri" pitchFamily="34" charset="0"/>
                      </a:endParaRPr>
                    </a:p>
                  </a:txBody>
                  <a:tcPr marL="96763" marR="96763" marT="48382" marB="48382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ru-RU" sz="2500" dirty="0">
                        <a:latin typeface="Calibri" pitchFamily="34" charset="0"/>
                      </a:endParaRPr>
                    </a:p>
                  </a:txBody>
                  <a:tcPr marL="96763" marR="96763" marT="48382" marB="48382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00">
                        <a:tint val="20000"/>
                      </a:srgbClr>
                    </a:solidFill>
                  </a:tcPr>
                </a:tc>
              </a:tr>
              <a:tr h="8708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2500" dirty="0" smtClean="0">
                          <a:latin typeface="Calibri" pitchFamily="34" charset="0"/>
                        </a:rPr>
                        <a:t>Каков размах крыльев (в метрах) самого большого в мире пассажирского самолета А380?</a:t>
                      </a:r>
                      <a:endParaRPr lang="ru-RU" sz="2500" dirty="0">
                        <a:latin typeface="Calibri" pitchFamily="34" charset="0"/>
                      </a:endParaRPr>
                    </a:p>
                  </a:txBody>
                  <a:tcPr marL="96763" marR="96763" marT="48382" marB="48382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ru-RU" sz="2500" dirty="0">
                        <a:latin typeface="Calibri" pitchFamily="34" charset="0"/>
                      </a:endParaRPr>
                    </a:p>
                  </a:txBody>
                  <a:tcPr marL="96763" marR="96763" marT="48382" marB="48382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ru-RU" sz="2500" dirty="0">
                        <a:latin typeface="Calibri" pitchFamily="34" charset="0"/>
                      </a:endParaRPr>
                    </a:p>
                  </a:txBody>
                  <a:tcPr marL="96763" marR="96763" marT="48382" marB="48382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00">
                        <a:tint val="40000"/>
                      </a:srgbClr>
                    </a:solidFill>
                  </a:tcPr>
                </a:tc>
              </a:tr>
              <a:tr h="4970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2500" dirty="0" smtClean="0">
                          <a:latin typeface="Calibri" pitchFamily="34" charset="0"/>
                        </a:rPr>
                        <a:t>В каком году Н.Винер</a:t>
                      </a:r>
                      <a:r>
                        <a:rPr lang="ru-RU" sz="2500" baseline="0" dirty="0" smtClean="0">
                          <a:latin typeface="Calibri" pitchFamily="34" charset="0"/>
                        </a:rPr>
                        <a:t> опубликовал «Кибернетику»?</a:t>
                      </a:r>
                      <a:endParaRPr lang="ru-RU" sz="2500" dirty="0">
                        <a:latin typeface="Calibri" pitchFamily="34" charset="0"/>
                      </a:endParaRPr>
                    </a:p>
                  </a:txBody>
                  <a:tcPr marL="96763" marR="96763" marT="48382" marB="48382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ru-RU" sz="2500" dirty="0">
                        <a:latin typeface="Calibri" pitchFamily="34" charset="0"/>
                      </a:endParaRPr>
                    </a:p>
                  </a:txBody>
                  <a:tcPr marL="96763" marR="96763" marT="48382" marB="48382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ru-RU" sz="2500" dirty="0">
                        <a:latin typeface="Calibri" pitchFamily="34" charset="0"/>
                      </a:endParaRPr>
                    </a:p>
                  </a:txBody>
                  <a:tcPr marL="96763" marR="96763" marT="48382" marB="48382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00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396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одержимое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4943054"/>
              </p:ext>
            </p:extLst>
          </p:nvPr>
        </p:nvGraphicFramePr>
        <p:xfrm>
          <a:off x="0" y="0"/>
          <a:ext cx="9144000" cy="6858002"/>
        </p:xfrm>
        <a:graphic>
          <a:graphicData uri="http://schemas.openxmlformats.org/drawingml/2006/table">
            <a:tbl>
              <a:tblPr firstRow="1" bandRow="1"/>
              <a:tblGrid>
                <a:gridCol w="7991395"/>
                <a:gridCol w="1152605"/>
              </a:tblGrid>
              <a:tr h="4820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2400" dirty="0" smtClean="0">
                          <a:latin typeface="Calibri" pitchFamily="34" charset="0"/>
                        </a:rPr>
                        <a:t>Вопрос</a:t>
                      </a:r>
                      <a:endParaRPr lang="ru-RU" sz="2400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2400" dirty="0" smtClean="0">
                          <a:latin typeface="Calibri" pitchFamily="34" charset="0"/>
                        </a:rPr>
                        <a:t>Ответ</a:t>
                      </a:r>
                      <a:endParaRPr lang="ru-RU" sz="2400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00"/>
                    </a:solidFill>
                  </a:tcPr>
                </a:tc>
              </a:tr>
              <a:tr h="867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2400" dirty="0" smtClean="0">
                          <a:latin typeface="Calibri" pitchFamily="34" charset="0"/>
                        </a:rPr>
                        <a:t>Какую рекордную скорость (км/ч) развил </a:t>
                      </a:r>
                      <a:r>
                        <a:rPr lang="ru-RU" sz="2400" baseline="0" dirty="0" smtClean="0">
                          <a:latin typeface="Calibri" pitchFamily="34" charset="0"/>
                        </a:rPr>
                        <a:t>в 1938 г. </a:t>
                      </a:r>
                      <a:r>
                        <a:rPr lang="ru-RU" sz="2400" dirty="0" smtClean="0">
                          <a:latin typeface="Calibri" pitchFamily="34" charset="0"/>
                        </a:rPr>
                        <a:t>британский паровоз</a:t>
                      </a:r>
                      <a:r>
                        <a:rPr lang="ru-RU" sz="2400" baseline="0" dirty="0" smtClean="0">
                          <a:latin typeface="Calibri" pitchFamily="34" charset="0"/>
                        </a:rPr>
                        <a:t>?</a:t>
                      </a:r>
                      <a:endParaRPr lang="ru-RU" sz="2400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2400" dirty="0" smtClean="0">
                          <a:latin typeface="Calibri" pitchFamily="34" charset="0"/>
                        </a:rPr>
                        <a:t>202,6</a:t>
                      </a:r>
                      <a:endParaRPr lang="ru-RU" sz="2400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00">
                        <a:tint val="40000"/>
                      </a:srgbClr>
                    </a:solidFill>
                  </a:tcPr>
                </a:tc>
              </a:tr>
              <a:tr h="867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2400" dirty="0" smtClean="0">
                          <a:latin typeface="Calibri" pitchFamily="34" charset="0"/>
                        </a:rPr>
                        <a:t>В каком году сэр Исаак Ньютон опубликовал свою работу о всемирном законе тяготения?</a:t>
                      </a:r>
                      <a:endParaRPr lang="ru-RU" sz="2400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2400" dirty="0" smtClean="0">
                          <a:latin typeface="Calibri" pitchFamily="34" charset="0"/>
                        </a:rPr>
                        <a:t>1685</a:t>
                      </a:r>
                      <a:endParaRPr lang="ru-RU" sz="2400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00">
                        <a:tint val="20000"/>
                      </a:srgbClr>
                    </a:solidFill>
                  </a:tcPr>
                </a:tc>
              </a:tr>
              <a:tr h="4820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2400" dirty="0" smtClean="0">
                          <a:latin typeface="Calibri" pitchFamily="34" charset="0"/>
                        </a:rPr>
                        <a:t>Какова длина (в миллиметрах) кредитной карточки?</a:t>
                      </a:r>
                      <a:endParaRPr lang="ru-RU" sz="2400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2400" dirty="0" smtClean="0">
                          <a:latin typeface="Calibri" pitchFamily="34" charset="0"/>
                        </a:rPr>
                        <a:t>86</a:t>
                      </a:r>
                      <a:endParaRPr lang="ru-RU" sz="2400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00">
                        <a:tint val="40000"/>
                      </a:srgbClr>
                    </a:solidFill>
                  </a:tcPr>
                </a:tc>
              </a:tr>
              <a:tr h="4820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2400" dirty="0" smtClean="0">
                          <a:latin typeface="Calibri" pitchFamily="34" charset="0"/>
                        </a:rPr>
                        <a:t>В каком году военные создали прообраз Интернета?</a:t>
                      </a:r>
                      <a:endParaRPr lang="ru-RU" sz="2400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2400" dirty="0" smtClean="0">
                          <a:latin typeface="Calibri" pitchFamily="34" charset="0"/>
                        </a:rPr>
                        <a:t>1969</a:t>
                      </a:r>
                      <a:endParaRPr lang="ru-RU" sz="2400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00">
                        <a:tint val="20000"/>
                      </a:srgbClr>
                    </a:solidFill>
                  </a:tcPr>
                </a:tc>
              </a:tr>
              <a:tr h="4820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2400" dirty="0" smtClean="0">
                          <a:latin typeface="Calibri" pitchFamily="34" charset="0"/>
                        </a:rPr>
                        <a:t>В каком году родился Уильям Шекспир?</a:t>
                      </a:r>
                      <a:endParaRPr lang="ru-RU" sz="2400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2400" dirty="0" smtClean="0">
                          <a:latin typeface="Calibri" pitchFamily="34" charset="0"/>
                        </a:rPr>
                        <a:t>1564</a:t>
                      </a:r>
                      <a:endParaRPr lang="ru-RU" sz="2400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00">
                        <a:tint val="40000"/>
                      </a:srgbClr>
                    </a:solidFill>
                  </a:tcPr>
                </a:tc>
              </a:tr>
              <a:tr h="4820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2400" dirty="0" smtClean="0">
                          <a:latin typeface="Calibri" pitchFamily="34" charset="0"/>
                        </a:rPr>
                        <a:t>Какое</a:t>
                      </a:r>
                      <a:r>
                        <a:rPr lang="ru-RU" sz="2400" baseline="0" dirty="0" smtClean="0">
                          <a:latin typeface="Calibri" pitchFamily="34" charset="0"/>
                        </a:rPr>
                        <a:t> расстояние (км) между Москвой и Нью-Йорком?</a:t>
                      </a:r>
                      <a:endParaRPr lang="ru-RU" sz="2400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2400" dirty="0" smtClean="0">
                          <a:latin typeface="Calibri" pitchFamily="34" charset="0"/>
                        </a:rPr>
                        <a:t>7518</a:t>
                      </a:r>
                      <a:endParaRPr lang="ru-RU" sz="2400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00">
                        <a:tint val="20000"/>
                      </a:srgbClr>
                    </a:solidFill>
                  </a:tcPr>
                </a:tc>
              </a:tr>
              <a:tr h="4820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2400" dirty="0" smtClean="0">
                          <a:latin typeface="Calibri" pitchFamily="34" charset="0"/>
                        </a:rPr>
                        <a:t>В каком возрасте умер Чарли Чаплин?</a:t>
                      </a:r>
                      <a:endParaRPr lang="ru-RU" sz="2400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2400" dirty="0" smtClean="0">
                          <a:latin typeface="Calibri" pitchFamily="34" charset="0"/>
                        </a:rPr>
                        <a:t>88</a:t>
                      </a:r>
                      <a:endParaRPr lang="ru-RU" sz="2400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00">
                        <a:tint val="40000"/>
                      </a:srgbClr>
                    </a:solidFill>
                  </a:tcPr>
                </a:tc>
              </a:tr>
              <a:tr h="867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2400" dirty="0" smtClean="0">
                          <a:latin typeface="Calibri" pitchFamily="34" charset="0"/>
                        </a:rPr>
                        <a:t>Какой процент площади квадрата можно закрыть кругом с диаметром, равным стороне квадрата?</a:t>
                      </a:r>
                      <a:endParaRPr lang="ru-RU" sz="2400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2400" dirty="0" smtClean="0">
                          <a:latin typeface="Calibri" pitchFamily="34" charset="0"/>
                        </a:rPr>
                        <a:t>79%</a:t>
                      </a:r>
                      <a:endParaRPr lang="ru-RU" sz="2400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00">
                        <a:tint val="20000"/>
                      </a:srgbClr>
                    </a:solidFill>
                  </a:tcPr>
                </a:tc>
              </a:tr>
              <a:tr h="867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2400" dirty="0" smtClean="0">
                          <a:latin typeface="Calibri" pitchFamily="34" charset="0"/>
                        </a:rPr>
                        <a:t>Каков размах крыльев (в метрах) самого большого в мире пассажирского самолета А380?</a:t>
                      </a:r>
                      <a:endParaRPr lang="ru-RU" sz="2400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2400" dirty="0" smtClean="0">
                          <a:latin typeface="Calibri" pitchFamily="34" charset="0"/>
                        </a:rPr>
                        <a:t>80</a:t>
                      </a:r>
                      <a:endParaRPr lang="ru-RU" sz="2400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00">
                        <a:tint val="40000"/>
                      </a:srgbClr>
                    </a:solidFill>
                  </a:tcPr>
                </a:tc>
              </a:tr>
              <a:tr h="4951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2400" dirty="0" smtClean="0">
                          <a:latin typeface="Calibri" pitchFamily="34" charset="0"/>
                        </a:rPr>
                        <a:t>В каком году Н.Винер</a:t>
                      </a:r>
                      <a:r>
                        <a:rPr lang="ru-RU" sz="2400" baseline="0" dirty="0" smtClean="0">
                          <a:latin typeface="Calibri" pitchFamily="34" charset="0"/>
                        </a:rPr>
                        <a:t> опубликовал «Кибернетику»?</a:t>
                      </a:r>
                      <a:endParaRPr lang="ru-RU" sz="2400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2400" dirty="0" smtClean="0">
                          <a:latin typeface="Calibri" pitchFamily="34" charset="0"/>
                        </a:rPr>
                        <a:t>1948</a:t>
                      </a:r>
                      <a:endParaRPr lang="ru-RU" sz="2400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00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751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981075"/>
          </a:xfrm>
        </p:spPr>
        <p:txBody>
          <a:bodyPr/>
          <a:lstStyle/>
          <a:p>
            <a:pPr algn="l" eaLnBrk="1" hangingPunct="1"/>
            <a:r>
              <a:rPr lang="ru-RU" altLang="ru-RU" dirty="0" smtClean="0">
                <a:solidFill>
                  <a:schemeClr val="tx1"/>
                </a:solidFill>
              </a:rPr>
              <a:t>Основная литература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55788"/>
            <a:ext cx="8291264" cy="4525962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ru-RU" altLang="ru-RU" dirty="0" smtClean="0"/>
              <a:t>Н.Талеб. Черный лебедь</a:t>
            </a:r>
            <a:r>
              <a:rPr lang="ru-RU" altLang="ru-RU" dirty="0"/>
              <a:t>.</a:t>
            </a:r>
            <a:r>
              <a:rPr lang="ru-RU" altLang="ru-RU" dirty="0" smtClean="0"/>
              <a:t> Антихрупкость.</a:t>
            </a:r>
          </a:p>
          <a:p>
            <a:pPr marL="0" indent="0" eaLnBrk="1" hangingPunct="1">
              <a:buNone/>
            </a:pPr>
            <a:r>
              <a:rPr lang="ru-RU" altLang="ru-RU" dirty="0" smtClean="0"/>
              <a:t>Д.Канеман. Думай медленно…</a:t>
            </a:r>
          </a:p>
          <a:p>
            <a:pPr marL="0" indent="0" eaLnBrk="1" hangingPunct="1">
              <a:buNone/>
            </a:pPr>
            <a:r>
              <a:rPr lang="ru-RU" altLang="ru-RU" dirty="0" smtClean="0"/>
              <a:t>К.Шабри</a:t>
            </a:r>
            <a:r>
              <a:rPr lang="ru-RU" altLang="ru-RU" dirty="0"/>
              <a:t>,</a:t>
            </a:r>
            <a:r>
              <a:rPr lang="ru-RU" altLang="ru-RU" dirty="0" smtClean="0"/>
              <a:t> Д.Саймонс</a:t>
            </a:r>
            <a:r>
              <a:rPr lang="ru-RU" altLang="ru-RU" dirty="0"/>
              <a:t>. Невидимая </a:t>
            </a:r>
            <a:r>
              <a:rPr lang="ru-RU" altLang="ru-RU" dirty="0" smtClean="0"/>
              <a:t>горилла.</a:t>
            </a:r>
          </a:p>
          <a:p>
            <a:pPr marL="0" indent="0" eaLnBrk="1" hangingPunct="1">
              <a:buNone/>
            </a:pPr>
            <a:r>
              <a:rPr lang="ru-RU" altLang="ru-RU" dirty="0"/>
              <a:t>Крис Фрит. Мозг и </a:t>
            </a:r>
            <a:r>
              <a:rPr lang="ru-RU" altLang="ru-RU" dirty="0" smtClean="0"/>
              <a:t>душа.</a:t>
            </a:r>
          </a:p>
          <a:p>
            <a:pPr marL="0" indent="0" eaLnBrk="1" hangingPunct="1">
              <a:buNone/>
            </a:pPr>
            <a:r>
              <a:rPr lang="ru-RU" altLang="ru-RU" dirty="0" smtClean="0"/>
              <a:t>Д.Хаббард</a:t>
            </a:r>
            <a:r>
              <a:rPr lang="ru-RU" altLang="ru-RU" dirty="0"/>
              <a:t>. </a:t>
            </a:r>
            <a:r>
              <a:rPr lang="ru-RU" altLang="ru-RU" dirty="0" smtClean="0"/>
              <a:t>Как измерить всё, что угодно.</a:t>
            </a:r>
          </a:p>
          <a:p>
            <a:pPr marL="0" indent="0" eaLnBrk="1" hangingPunct="1">
              <a:buNone/>
            </a:pPr>
            <a:r>
              <a:rPr lang="ru-RU" altLang="ru-RU" dirty="0" smtClean="0"/>
              <a:t>С.Багузин. Идеи Байеса для менеджеров.</a:t>
            </a:r>
          </a:p>
          <a:p>
            <a:pPr marL="0" indent="0" algn="ctr" eaLnBrk="1" hangingPunct="1">
              <a:spcBef>
                <a:spcPts val="1800"/>
              </a:spcBef>
              <a:buNone/>
            </a:pPr>
            <a:r>
              <a:rPr lang="en-US" altLang="ru-RU" dirty="0" smtClean="0">
                <a:hlinkClick r:id="rId3"/>
              </a:rPr>
              <a:t>www.baguzin.ru</a:t>
            </a:r>
            <a:endParaRPr lang="ru-RU" alt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91DCA-8A3D-4E74-B070-5C27D04F1EA1}" type="slidenum">
              <a:rPr lang="es-ES" altLang="ru-RU" smtClean="0"/>
              <a:pPr/>
              <a:t>23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109322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981075"/>
          </a:xfrm>
        </p:spPr>
        <p:txBody>
          <a:bodyPr/>
          <a:lstStyle/>
          <a:p>
            <a:pPr algn="l" eaLnBrk="1" hangingPunct="1"/>
            <a:r>
              <a:rPr lang="ru-RU" altLang="ru-RU" dirty="0" smtClean="0">
                <a:solidFill>
                  <a:schemeClr val="tx1"/>
                </a:solidFill>
              </a:rPr>
              <a:t>Мы рассмотрим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55788"/>
            <a:ext cx="8229600" cy="4525962"/>
          </a:xfrm>
        </p:spPr>
        <p:txBody>
          <a:bodyPr/>
          <a:lstStyle/>
          <a:p>
            <a:pPr eaLnBrk="1" hangingPunct="1"/>
            <a:r>
              <a:rPr lang="ru-RU" altLang="ru-RU" dirty="0" smtClean="0"/>
              <a:t>Две системы мышления </a:t>
            </a:r>
            <a:br>
              <a:rPr lang="ru-RU" altLang="ru-RU" dirty="0" smtClean="0"/>
            </a:br>
            <a:r>
              <a:rPr lang="ru-RU" altLang="ru-RU" dirty="0" smtClean="0"/>
              <a:t>(автоматическая, анализирующая)</a:t>
            </a:r>
          </a:p>
          <a:p>
            <a:pPr eaLnBrk="1" hangingPunct="1"/>
            <a:r>
              <a:rPr lang="ru-RU" altLang="ru-RU" dirty="0" smtClean="0"/>
              <a:t>Ограничения прогнозирования </a:t>
            </a:r>
            <a:br>
              <a:rPr lang="ru-RU" altLang="ru-RU" dirty="0" smtClean="0"/>
            </a:br>
            <a:r>
              <a:rPr lang="ru-RU" altLang="ru-RU" dirty="0" smtClean="0"/>
              <a:t>(Чёрные лебеди)</a:t>
            </a:r>
          </a:p>
          <a:p>
            <a:pPr eaLnBrk="1" hangingPunct="1"/>
            <a:r>
              <a:rPr lang="ru-RU" altLang="ru-RU" dirty="0" smtClean="0"/>
              <a:t>Антихрупкость</a:t>
            </a:r>
          </a:p>
          <a:p>
            <a:pPr eaLnBrk="1" hangingPunct="1"/>
            <a:r>
              <a:rPr lang="ru-RU" altLang="ru-RU" dirty="0"/>
              <a:t>Байесовский подход</a:t>
            </a:r>
          </a:p>
          <a:p>
            <a:pPr eaLnBrk="1" hangingPunct="1"/>
            <a:r>
              <a:rPr lang="ru-RU" altLang="ru-RU" dirty="0" smtClean="0"/>
              <a:t>Калибровка </a:t>
            </a:r>
            <a:r>
              <a:rPr lang="ru-RU" altLang="ru-RU" dirty="0" smtClean="0"/>
              <a:t>экспертов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91DCA-8A3D-4E74-B070-5C27D04F1EA1}" type="slidenum">
              <a:rPr lang="es-ES" altLang="ru-RU" smtClean="0"/>
              <a:pPr/>
              <a:t>3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388459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981075"/>
          </a:xfrm>
        </p:spPr>
        <p:txBody>
          <a:bodyPr/>
          <a:lstStyle/>
          <a:p>
            <a:pPr algn="l" eaLnBrk="1" hangingPunct="1"/>
            <a:r>
              <a:rPr lang="ru-RU" altLang="ru-RU" dirty="0" smtClean="0">
                <a:solidFill>
                  <a:schemeClr val="tx1"/>
                </a:solidFill>
              </a:rPr>
              <a:t>Начнем с небольшого теста</a:t>
            </a:r>
          </a:p>
        </p:txBody>
      </p:sp>
      <p:pic>
        <p:nvPicPr>
          <p:cNvPr id="2" name="Эксперимент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9552" y="1412776"/>
            <a:ext cx="6696744" cy="5022558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91DCA-8A3D-4E74-B070-5C27D04F1EA1}" type="slidenum">
              <a:rPr lang="es-ES" altLang="ru-RU" smtClean="0"/>
              <a:pPr/>
              <a:t>4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380663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981075"/>
          </a:xfrm>
        </p:spPr>
        <p:txBody>
          <a:bodyPr/>
          <a:lstStyle/>
          <a:p>
            <a:pPr algn="l" eaLnBrk="1" hangingPunct="1"/>
            <a:r>
              <a:rPr lang="ru-RU" altLang="ru-RU" dirty="0" smtClean="0">
                <a:solidFill>
                  <a:schemeClr val="tx1"/>
                </a:solidFill>
              </a:rPr>
              <a:t>Сколько было передач мяча?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55788"/>
            <a:ext cx="8229600" cy="709116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ru-RU" altLang="ru-RU" dirty="0" smtClean="0"/>
              <a:t>Заметили что-нибудь необычное?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827071"/>
            <a:ext cx="2952328" cy="26242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847573"/>
            <a:ext cx="1584176" cy="2583287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91DCA-8A3D-4E74-B070-5C27D04F1EA1}" type="slidenum">
              <a:rPr lang="es-ES" altLang="ru-RU" smtClean="0"/>
              <a:pPr/>
              <a:t>5</a:t>
            </a:fld>
            <a:endParaRPr lang="es-ES" alt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981075"/>
          </a:xfrm>
        </p:spPr>
        <p:txBody>
          <a:bodyPr/>
          <a:lstStyle/>
          <a:p>
            <a:pPr algn="l" eaLnBrk="1" hangingPunct="1"/>
            <a:r>
              <a:rPr lang="ru-RU" altLang="ru-RU" dirty="0" smtClean="0">
                <a:solidFill>
                  <a:schemeClr val="tx1"/>
                </a:solidFill>
              </a:rPr>
              <a:t>Слепая зона</a:t>
            </a:r>
          </a:p>
        </p:txBody>
      </p:sp>
      <p:pic>
        <p:nvPicPr>
          <p:cNvPr id="2" name="Эксперимент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9552" y="1412776"/>
            <a:ext cx="6696744" cy="5022558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91DCA-8A3D-4E74-B070-5C27D04F1EA1}" type="slidenum">
              <a:rPr lang="es-ES" altLang="ru-RU" smtClean="0"/>
              <a:pPr/>
              <a:t>6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419203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981075"/>
          </a:xfrm>
        </p:spPr>
        <p:txBody>
          <a:bodyPr/>
          <a:lstStyle/>
          <a:p>
            <a:pPr algn="l" eaLnBrk="1" hangingPunct="1"/>
            <a:r>
              <a:rPr lang="ru-RU" altLang="ru-RU" dirty="0" smtClean="0">
                <a:solidFill>
                  <a:schemeClr val="tx1"/>
                </a:solidFill>
              </a:rPr>
              <a:t>Быстрая Система 1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55788"/>
            <a:ext cx="8229600" cy="4525962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ru-RU" altLang="ru-RU" dirty="0"/>
              <a:t>Не пытайтесь </a:t>
            </a:r>
            <a:r>
              <a:rPr lang="ru-RU" altLang="ru-RU" dirty="0" smtClean="0"/>
              <a:t>решить следующую задачу, </a:t>
            </a:r>
            <a:r>
              <a:rPr lang="ru-RU" altLang="ru-RU" dirty="0"/>
              <a:t>а прислушайтесь к </a:t>
            </a:r>
            <a:r>
              <a:rPr lang="ru-RU" altLang="ru-RU" dirty="0" smtClean="0"/>
              <a:t>интуиции.</a:t>
            </a:r>
          </a:p>
          <a:p>
            <a:pPr marL="0" indent="0" eaLnBrk="1" hangingPunct="1">
              <a:buNone/>
            </a:pPr>
            <a:r>
              <a:rPr lang="ru-RU" altLang="ru-RU" dirty="0" smtClean="0"/>
              <a:t>Мячик </a:t>
            </a:r>
            <a:r>
              <a:rPr lang="ru-RU" altLang="ru-RU" dirty="0"/>
              <a:t>и бейсбольная бита вместе стоят 1 доллар и 10 центов. Бита стоит на доллар дороже мячика. Сколько стоит </a:t>
            </a:r>
            <a:r>
              <a:rPr lang="ru-RU" altLang="ru-RU" dirty="0" smtClean="0"/>
              <a:t>мячик?</a:t>
            </a:r>
          </a:p>
          <a:p>
            <a:pPr marL="0" indent="0" eaLnBrk="1" hangingPunct="1">
              <a:buNone/>
            </a:pPr>
            <a:r>
              <a:rPr lang="ru-RU" altLang="ru-RU" dirty="0" smtClean="0"/>
              <a:t>Задачка вызывает </a:t>
            </a:r>
            <a:r>
              <a:rPr lang="ru-RU" altLang="ru-RU" dirty="0"/>
              <a:t>в мыслях автоматический ответ – интуитивный, привлекательный, но… неправильный. </a:t>
            </a:r>
            <a:endParaRPr lang="ru-RU" altLang="ru-RU" dirty="0" smtClean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91DCA-8A3D-4E74-B070-5C27D04F1EA1}" type="slidenum">
              <a:rPr lang="es-ES" altLang="ru-RU" smtClean="0"/>
              <a:pPr/>
              <a:t>7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3559578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981075"/>
          </a:xfrm>
        </p:spPr>
        <p:txBody>
          <a:bodyPr/>
          <a:lstStyle/>
          <a:p>
            <a:pPr algn="l" eaLnBrk="1" hangingPunct="1"/>
            <a:r>
              <a:rPr lang="ru-RU" altLang="ru-RU" dirty="0" smtClean="0">
                <a:solidFill>
                  <a:schemeClr val="tx1"/>
                </a:solidFill>
              </a:rPr>
              <a:t>Почему плитка желтая…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11282"/>
            <a:ext cx="6984776" cy="49847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88" y="1628800"/>
            <a:ext cx="2460028" cy="1944216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91DCA-8A3D-4E74-B070-5C27D04F1EA1}" type="slidenum">
              <a:rPr lang="es-ES" altLang="ru-RU" smtClean="0"/>
              <a:pPr/>
              <a:t>8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2183786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981075"/>
          </a:xfrm>
        </p:spPr>
        <p:txBody>
          <a:bodyPr/>
          <a:lstStyle/>
          <a:p>
            <a:pPr algn="l" eaLnBrk="1" hangingPunct="1"/>
            <a:r>
              <a:rPr lang="ru-RU" altLang="ru-RU" dirty="0" smtClean="0">
                <a:solidFill>
                  <a:schemeClr val="tx1"/>
                </a:solidFill>
              </a:rPr>
              <a:t>Как вы называли Систему 1? 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57200" y="1855788"/>
            <a:ext cx="8229600" cy="3013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ru-RU" altLang="ru-RU" kern="0" dirty="0"/>
              <a:t>Автоматизм, машинальность, непроизвольность, бессознательность, интуиция, чутье, нюх, инстинкт, проницательность, шестое чувство, собачий нюх, печенкой чую, сердцем чую, спинным мозгом чую… </a:t>
            </a:r>
            <a:r>
              <a:rPr lang="ru-RU" altLang="ru-RU" kern="0" dirty="0" smtClean="0">
                <a:sym typeface="Wingdings" panose="05000000000000000000" pitchFamily="2" charset="2"/>
              </a:rPr>
              <a:t>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47260" y="5016351"/>
            <a:ext cx="868423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>
              <a:spcBef>
                <a:spcPts val="1800"/>
              </a:spcBef>
              <a:buNone/>
            </a:pPr>
            <a:r>
              <a:rPr lang="ru-RU" altLang="ru-RU" sz="3200" kern="0" dirty="0"/>
              <a:t>Ученые используют понятие </a:t>
            </a:r>
            <a:r>
              <a:rPr lang="ru-RU" altLang="ru-RU" sz="3200" b="1" kern="0" dirty="0"/>
              <a:t>эвристики</a:t>
            </a:r>
            <a:r>
              <a:rPr lang="ru-RU" altLang="ru-RU" sz="3200" kern="0" dirty="0"/>
              <a:t> – сугубо практического правила.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91DCA-8A3D-4E74-B070-5C27D04F1EA1}" type="slidenum">
              <a:rPr lang="es-ES" altLang="ru-RU" smtClean="0"/>
              <a:pPr/>
              <a:t>9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116126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8896</TotalTime>
  <Words>582</Words>
  <Application>Microsoft Office PowerPoint</Application>
  <PresentationFormat>Экран (4:3)</PresentationFormat>
  <Paragraphs>121</Paragraphs>
  <Slides>23</Slides>
  <Notes>11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Calibri</vt:lpstr>
      <vt:lpstr>Cambria Math</vt:lpstr>
      <vt:lpstr>Wingdings</vt:lpstr>
      <vt:lpstr>Diseño predeterminado</vt:lpstr>
      <vt:lpstr>Принятие решений  в неопределенности</vt:lpstr>
      <vt:lpstr>Презентация PowerPoint</vt:lpstr>
      <vt:lpstr>Мы рассмотрим</vt:lpstr>
      <vt:lpstr>Начнем с небольшого теста</vt:lpstr>
      <vt:lpstr>Сколько было передач мяча?</vt:lpstr>
      <vt:lpstr>Слепая зона</vt:lpstr>
      <vt:lpstr>Быстрая Система 1</vt:lpstr>
      <vt:lpstr>Почему плитка желтая…</vt:lpstr>
      <vt:lpstr>Как вы называли Систему 1? </vt:lpstr>
      <vt:lpstr>Методы эвристики и искажения</vt:lpstr>
      <vt:lpstr>Эффект индюшки</vt:lpstr>
      <vt:lpstr>Будущее неоднозначно</vt:lpstr>
      <vt:lpstr>Черные лебеди</vt:lpstr>
      <vt:lpstr>Антихрупкая Швейцария</vt:lpstr>
      <vt:lpstr>Преподобный Байес</vt:lpstr>
      <vt:lpstr>Попробуйте решить</vt:lpstr>
      <vt:lpstr>Решение</vt:lpstr>
      <vt:lpstr>Интерпретация</vt:lpstr>
      <vt:lpstr>Идеальный байесовский наблюдатель</vt:lpstr>
      <vt:lpstr>Презентация PowerPoint</vt:lpstr>
      <vt:lpstr>Презентация PowerPoint</vt:lpstr>
      <vt:lpstr>Презентация PowerPoint</vt:lpstr>
      <vt:lpstr>Основная литература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Baguzin Sergey</cp:lastModifiedBy>
  <cp:revision>755</cp:revision>
  <dcterms:created xsi:type="dcterms:W3CDTF">2010-05-23T14:28:12Z</dcterms:created>
  <dcterms:modified xsi:type="dcterms:W3CDTF">2015-04-20T19:33:18Z</dcterms:modified>
</cp:coreProperties>
</file>